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74" r:id="rId4"/>
    <p:sldId id="275" r:id="rId5"/>
    <p:sldId id="272" r:id="rId6"/>
    <p:sldId id="257" r:id="rId7"/>
    <p:sldId id="269" r:id="rId8"/>
    <p:sldId id="258" r:id="rId9"/>
    <p:sldId id="259" r:id="rId10"/>
    <p:sldId id="260" r:id="rId11"/>
    <p:sldId id="266" r:id="rId12"/>
    <p:sldId id="261" r:id="rId13"/>
    <p:sldId id="270" r:id="rId14"/>
    <p:sldId id="262" r:id="rId15"/>
    <p:sldId id="271" r:id="rId16"/>
    <p:sldId id="263" r:id="rId17"/>
    <p:sldId id="268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CC"/>
    <a:srgbClr val="0000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477" autoAdjust="0"/>
  </p:normalViewPr>
  <p:slideViewPr>
    <p:cSldViewPr>
      <p:cViewPr varScale="1">
        <p:scale>
          <a:sx n="73" d="100"/>
          <a:sy n="73" d="100"/>
        </p:scale>
        <p:origin x="49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078A8-8E50-4C21-9850-71CA3B973983}" type="doc">
      <dgm:prSet loTypeId="urn:microsoft.com/office/officeart/2005/8/layout/radial5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D4B38DD6-D64C-41AD-8587-DD4A234B8055}">
      <dgm:prSet phldrT="[Text]" custT="1"/>
      <dgm:spPr/>
      <dgm:t>
        <a:bodyPr/>
        <a:lstStyle/>
        <a:p>
          <a:r>
            <a:rPr lang="en-ID" sz="3200" b="1" dirty="0">
              <a:latin typeface="Cambria" panose="02040503050406030204" pitchFamily="18" charset="0"/>
              <a:ea typeface="Cambria" panose="02040503050406030204" pitchFamily="18" charset="0"/>
            </a:rPr>
            <a:t>GOAL</a:t>
          </a:r>
          <a:endParaRPr lang="en-ID" sz="2000" b="1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92B3C53-66AE-459C-AC71-F6BE86D8C63D}" type="parTrans" cxnId="{A2565EDF-5621-4C48-BD09-D4B50F13DF81}">
      <dgm:prSet/>
      <dgm:spPr/>
      <dgm:t>
        <a:bodyPr/>
        <a:lstStyle/>
        <a:p>
          <a:endParaRPr lang="en-US"/>
        </a:p>
      </dgm:t>
    </dgm:pt>
    <dgm:pt modelId="{D7D0C339-90DD-4319-A04B-4B8766855E6B}" type="sibTrans" cxnId="{A2565EDF-5621-4C48-BD09-D4B50F13DF81}">
      <dgm:prSet/>
      <dgm:spPr/>
      <dgm:t>
        <a:bodyPr/>
        <a:lstStyle/>
        <a:p>
          <a:endParaRPr lang="en-US"/>
        </a:p>
      </dgm:t>
    </dgm:pt>
    <dgm:pt modelId="{53848E10-AB02-4B55-B417-CA79F5DC66F1}">
      <dgm:prSet phldrT="[Text]" custT="1"/>
      <dgm:spPr/>
      <dgm:t>
        <a:bodyPr/>
        <a:lstStyle/>
        <a:p>
          <a:r>
            <a:rPr lang="en-US" sz="16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rPr>
            <a:t>TURN WASTE INTO ORGANIC FERTILIZER CALLED ECOBOOST LIQUID</a:t>
          </a:r>
          <a:endParaRPr lang="en-US" sz="1600" b="1" dirty="0">
            <a:latin typeface="Cambria" panose="02040503050406030204" pitchFamily="18" charset="0"/>
            <a:ea typeface="Cambria" panose="02040503050406030204" pitchFamily="18" charset="0"/>
            <a:cs typeface="Calibri Light" panose="020F0302020204030204" pitchFamily="34" charset="0"/>
          </a:endParaRPr>
        </a:p>
      </dgm:t>
    </dgm:pt>
    <dgm:pt modelId="{6BCA7461-AEC0-4882-9641-29518676772B}" type="parTrans" cxnId="{62A013CD-FAA2-4C1D-B2BF-702A993EF52E}">
      <dgm:prSet/>
      <dgm:spPr/>
      <dgm:t>
        <a:bodyPr/>
        <a:lstStyle/>
        <a:p>
          <a:endParaRPr lang="en-US"/>
        </a:p>
      </dgm:t>
    </dgm:pt>
    <dgm:pt modelId="{AA19144F-0B07-4EFC-ADCF-36C298472EA8}" type="sibTrans" cxnId="{62A013CD-FAA2-4C1D-B2BF-702A993EF52E}">
      <dgm:prSet/>
      <dgm:spPr/>
      <dgm:t>
        <a:bodyPr/>
        <a:lstStyle/>
        <a:p>
          <a:endParaRPr lang="en-US"/>
        </a:p>
      </dgm:t>
    </dgm:pt>
    <dgm:pt modelId="{1EBF998A-C711-44F1-AEDC-6C4590D520D1}">
      <dgm:prSet phldrT="[Text]" custT="1"/>
      <dgm:spPr/>
      <dgm:t>
        <a:bodyPr/>
        <a:lstStyle/>
        <a:p>
          <a:r>
            <a:rPr lang="en-US" sz="16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rPr>
            <a:t>UTILIZING ECOBOOST LIQUID ORGANIC FERTILIZER ON PLANTS</a:t>
          </a:r>
          <a:endParaRPr lang="en-US" sz="1600" b="1" dirty="0">
            <a:effectLst/>
            <a:latin typeface="Cambria" panose="02040503050406030204" pitchFamily="18" charset="0"/>
            <a:ea typeface="Cambria" panose="02040503050406030204" pitchFamily="18" charset="0"/>
            <a:cs typeface="Arial" panose="020B0604020202020204" pitchFamily="34" charset="0"/>
          </a:endParaRPr>
        </a:p>
      </dgm:t>
    </dgm:pt>
    <dgm:pt modelId="{09110C85-8AB5-48CF-819C-03BEF922702E}" type="sibTrans" cxnId="{BB3EE823-BC65-4830-8620-137CDA3449BB}">
      <dgm:prSet/>
      <dgm:spPr/>
      <dgm:t>
        <a:bodyPr/>
        <a:lstStyle/>
        <a:p>
          <a:endParaRPr lang="en-US"/>
        </a:p>
      </dgm:t>
    </dgm:pt>
    <dgm:pt modelId="{AF3ED880-9F84-477A-88D1-523B4F5A033E}" type="parTrans" cxnId="{BB3EE823-BC65-4830-8620-137CDA3449BB}">
      <dgm:prSet/>
      <dgm:spPr/>
      <dgm:t>
        <a:bodyPr/>
        <a:lstStyle/>
        <a:p>
          <a:endParaRPr lang="en-US"/>
        </a:p>
      </dgm:t>
    </dgm:pt>
    <dgm:pt modelId="{9B847A19-6FAC-415C-AB1D-0425840EC425}">
      <dgm:prSet phldrT="[Text]" custT="1"/>
      <dgm:spPr/>
      <dgm:t>
        <a:bodyPr/>
        <a:lstStyle/>
        <a:p>
          <a:r>
            <a:rPr lang="en-US" sz="2000" b="1" dirty="0">
              <a:latin typeface="Cambria Math" panose="02040503050406030204" pitchFamily="18" charset="0"/>
              <a:ea typeface="Cambria Math" panose="02040503050406030204" pitchFamily="18" charset="0"/>
            </a:rPr>
            <a:t>REDUCING THE PILE OF GARBAGE</a:t>
          </a:r>
        </a:p>
      </dgm:t>
    </dgm:pt>
    <dgm:pt modelId="{FCC77AA8-BC1D-4062-A6BF-D62A4B4114E6}" type="sibTrans" cxnId="{8DEA480C-F89E-4EDD-9AEF-C2ACB04BA0B8}">
      <dgm:prSet/>
      <dgm:spPr/>
      <dgm:t>
        <a:bodyPr/>
        <a:lstStyle/>
        <a:p>
          <a:endParaRPr lang="en-US"/>
        </a:p>
      </dgm:t>
    </dgm:pt>
    <dgm:pt modelId="{DD5E7767-88BD-48D0-A64A-0C64E8327231}" type="parTrans" cxnId="{8DEA480C-F89E-4EDD-9AEF-C2ACB04BA0B8}">
      <dgm:prSet/>
      <dgm:spPr/>
      <dgm:t>
        <a:bodyPr/>
        <a:lstStyle/>
        <a:p>
          <a:endParaRPr lang="en-US"/>
        </a:p>
      </dgm:t>
    </dgm:pt>
    <dgm:pt modelId="{5230F59E-47FD-450E-991F-B38489A2E263}" type="pres">
      <dgm:prSet presAssocID="{A2A078A8-8E50-4C21-9850-71CA3B97398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EF41038-C232-4ACC-A6E2-C8932819C2C4}" type="pres">
      <dgm:prSet presAssocID="{D4B38DD6-D64C-41AD-8587-DD4A234B8055}" presName="centerShape" presStyleLbl="node0" presStyleIdx="0" presStyleCnt="1" custScaleX="125000" custScaleY="125000" custLinFactNeighborX="-942" custLinFactNeighborY="6250"/>
      <dgm:spPr/>
    </dgm:pt>
    <dgm:pt modelId="{9ADB562E-71D9-447D-9090-1F5AAA394A6E}" type="pres">
      <dgm:prSet presAssocID="{DD5E7767-88BD-48D0-A64A-0C64E8327231}" presName="parTrans" presStyleLbl="sibTrans2D1" presStyleIdx="0" presStyleCnt="3"/>
      <dgm:spPr/>
    </dgm:pt>
    <dgm:pt modelId="{F12C51B8-7C2B-426C-B9A0-12B068F49837}" type="pres">
      <dgm:prSet presAssocID="{DD5E7767-88BD-48D0-A64A-0C64E8327231}" presName="connectorText" presStyleLbl="sibTrans2D1" presStyleIdx="0" presStyleCnt="3"/>
      <dgm:spPr/>
    </dgm:pt>
    <dgm:pt modelId="{9FCD8DCC-EB2B-47CD-B291-147CDCB2E0B3}" type="pres">
      <dgm:prSet presAssocID="{9B847A19-6FAC-415C-AB1D-0425840EC425}" presName="node" presStyleLbl="node1" presStyleIdx="0" presStyleCnt="3" custScaleX="134323" custScaleY="128680" custRadScaleRad="95846">
        <dgm:presLayoutVars>
          <dgm:bulletEnabled val="1"/>
        </dgm:presLayoutVars>
      </dgm:prSet>
      <dgm:spPr/>
    </dgm:pt>
    <dgm:pt modelId="{F8D1BE2F-18F2-4DEA-B942-27E8C1EA21F5}" type="pres">
      <dgm:prSet presAssocID="{6BCA7461-AEC0-4882-9641-29518676772B}" presName="parTrans" presStyleLbl="sibTrans2D1" presStyleIdx="1" presStyleCnt="3"/>
      <dgm:spPr/>
    </dgm:pt>
    <dgm:pt modelId="{6337D2E1-A4F2-4243-8F28-83E560A4596D}" type="pres">
      <dgm:prSet presAssocID="{6BCA7461-AEC0-4882-9641-29518676772B}" presName="connectorText" presStyleLbl="sibTrans2D1" presStyleIdx="1" presStyleCnt="3"/>
      <dgm:spPr/>
    </dgm:pt>
    <dgm:pt modelId="{F396FCA8-C737-4542-84FB-227362031204}" type="pres">
      <dgm:prSet presAssocID="{53848E10-AB02-4B55-B417-CA79F5DC66F1}" presName="node" presStyleLbl="node1" presStyleIdx="1" presStyleCnt="3" custScaleX="145589" custScaleY="127281" custRadScaleRad="115964" custRadScaleInc="-11836">
        <dgm:presLayoutVars>
          <dgm:bulletEnabled val="1"/>
        </dgm:presLayoutVars>
      </dgm:prSet>
      <dgm:spPr/>
    </dgm:pt>
    <dgm:pt modelId="{217C93B4-C210-4D9D-9064-5D5A50BB6BD8}" type="pres">
      <dgm:prSet presAssocID="{AF3ED880-9F84-477A-88D1-523B4F5A033E}" presName="parTrans" presStyleLbl="sibTrans2D1" presStyleIdx="2" presStyleCnt="3"/>
      <dgm:spPr/>
    </dgm:pt>
    <dgm:pt modelId="{F4539DCA-1B5A-40B8-A99B-12483A5D1D47}" type="pres">
      <dgm:prSet presAssocID="{AF3ED880-9F84-477A-88D1-523B4F5A033E}" presName="connectorText" presStyleLbl="sibTrans2D1" presStyleIdx="2" presStyleCnt="3"/>
      <dgm:spPr/>
    </dgm:pt>
    <dgm:pt modelId="{7A177A7B-761C-460D-AC77-BA2004B75A39}" type="pres">
      <dgm:prSet presAssocID="{1EBF998A-C711-44F1-AEDC-6C4590D520D1}" presName="node" presStyleLbl="node1" presStyleIdx="2" presStyleCnt="3" custScaleX="121151" custScaleY="119052" custRadScaleRad="120215" custRadScaleInc="106">
        <dgm:presLayoutVars>
          <dgm:bulletEnabled val="1"/>
        </dgm:presLayoutVars>
      </dgm:prSet>
      <dgm:spPr/>
    </dgm:pt>
  </dgm:ptLst>
  <dgm:cxnLst>
    <dgm:cxn modelId="{5E476305-6692-4D48-AA57-491DE38FA1DD}" type="presOf" srcId="{DD5E7767-88BD-48D0-A64A-0C64E8327231}" destId="{9ADB562E-71D9-447D-9090-1F5AAA394A6E}" srcOrd="0" destOrd="0" presId="urn:microsoft.com/office/officeart/2005/8/layout/radial5"/>
    <dgm:cxn modelId="{8DEA480C-F89E-4EDD-9AEF-C2ACB04BA0B8}" srcId="{D4B38DD6-D64C-41AD-8587-DD4A234B8055}" destId="{9B847A19-6FAC-415C-AB1D-0425840EC425}" srcOrd="0" destOrd="0" parTransId="{DD5E7767-88BD-48D0-A64A-0C64E8327231}" sibTransId="{FCC77AA8-BC1D-4062-A6BF-D62A4B4114E6}"/>
    <dgm:cxn modelId="{BB3EE823-BC65-4830-8620-137CDA3449BB}" srcId="{D4B38DD6-D64C-41AD-8587-DD4A234B8055}" destId="{1EBF998A-C711-44F1-AEDC-6C4590D520D1}" srcOrd="2" destOrd="0" parTransId="{AF3ED880-9F84-477A-88D1-523B4F5A033E}" sibTransId="{09110C85-8AB5-48CF-819C-03BEF922702E}"/>
    <dgm:cxn modelId="{12162933-8934-4DE5-856D-3C10EE2A7FDD}" type="presOf" srcId="{53848E10-AB02-4B55-B417-CA79F5DC66F1}" destId="{F396FCA8-C737-4542-84FB-227362031204}" srcOrd="0" destOrd="0" presId="urn:microsoft.com/office/officeart/2005/8/layout/radial5"/>
    <dgm:cxn modelId="{9841C133-1FFB-48D5-8120-356F450E47B1}" type="presOf" srcId="{9B847A19-6FAC-415C-AB1D-0425840EC425}" destId="{9FCD8DCC-EB2B-47CD-B291-147CDCB2E0B3}" srcOrd="0" destOrd="0" presId="urn:microsoft.com/office/officeart/2005/8/layout/radial5"/>
    <dgm:cxn modelId="{47B65745-154D-47FA-9D24-85A36A7F62DA}" type="presOf" srcId="{6BCA7461-AEC0-4882-9641-29518676772B}" destId="{6337D2E1-A4F2-4243-8F28-83E560A4596D}" srcOrd="1" destOrd="0" presId="urn:microsoft.com/office/officeart/2005/8/layout/radial5"/>
    <dgm:cxn modelId="{F39A887C-CA30-451D-B24C-82930C019D21}" type="presOf" srcId="{AF3ED880-9F84-477A-88D1-523B4F5A033E}" destId="{217C93B4-C210-4D9D-9064-5D5A50BB6BD8}" srcOrd="0" destOrd="0" presId="urn:microsoft.com/office/officeart/2005/8/layout/radial5"/>
    <dgm:cxn modelId="{49711083-28A4-49D5-ABBA-1958495784EE}" type="presOf" srcId="{1EBF998A-C711-44F1-AEDC-6C4590D520D1}" destId="{7A177A7B-761C-460D-AC77-BA2004B75A39}" srcOrd="0" destOrd="0" presId="urn:microsoft.com/office/officeart/2005/8/layout/radial5"/>
    <dgm:cxn modelId="{C7CB9294-5E57-4602-8137-905D0143EC52}" type="presOf" srcId="{6BCA7461-AEC0-4882-9641-29518676772B}" destId="{F8D1BE2F-18F2-4DEA-B942-27E8C1EA21F5}" srcOrd="0" destOrd="0" presId="urn:microsoft.com/office/officeart/2005/8/layout/radial5"/>
    <dgm:cxn modelId="{72A044AC-804B-4D9D-A9C2-88F162308163}" type="presOf" srcId="{D4B38DD6-D64C-41AD-8587-DD4A234B8055}" destId="{5EF41038-C232-4ACC-A6E2-C8932819C2C4}" srcOrd="0" destOrd="0" presId="urn:microsoft.com/office/officeart/2005/8/layout/radial5"/>
    <dgm:cxn modelId="{573948B7-E325-4F8A-A236-E2571C7742DA}" type="presOf" srcId="{DD5E7767-88BD-48D0-A64A-0C64E8327231}" destId="{F12C51B8-7C2B-426C-B9A0-12B068F49837}" srcOrd="1" destOrd="0" presId="urn:microsoft.com/office/officeart/2005/8/layout/radial5"/>
    <dgm:cxn modelId="{78D72DBA-59D7-4F29-BD5D-AB11E49A8620}" type="presOf" srcId="{A2A078A8-8E50-4C21-9850-71CA3B973983}" destId="{5230F59E-47FD-450E-991F-B38489A2E263}" srcOrd="0" destOrd="0" presId="urn:microsoft.com/office/officeart/2005/8/layout/radial5"/>
    <dgm:cxn modelId="{F75EB9C7-CF82-4B42-9835-425D1A748813}" type="presOf" srcId="{AF3ED880-9F84-477A-88D1-523B4F5A033E}" destId="{F4539DCA-1B5A-40B8-A99B-12483A5D1D47}" srcOrd="1" destOrd="0" presId="urn:microsoft.com/office/officeart/2005/8/layout/radial5"/>
    <dgm:cxn modelId="{62A013CD-FAA2-4C1D-B2BF-702A993EF52E}" srcId="{D4B38DD6-D64C-41AD-8587-DD4A234B8055}" destId="{53848E10-AB02-4B55-B417-CA79F5DC66F1}" srcOrd="1" destOrd="0" parTransId="{6BCA7461-AEC0-4882-9641-29518676772B}" sibTransId="{AA19144F-0B07-4EFC-ADCF-36C298472EA8}"/>
    <dgm:cxn modelId="{A2565EDF-5621-4C48-BD09-D4B50F13DF81}" srcId="{A2A078A8-8E50-4C21-9850-71CA3B973983}" destId="{D4B38DD6-D64C-41AD-8587-DD4A234B8055}" srcOrd="0" destOrd="0" parTransId="{F92B3C53-66AE-459C-AC71-F6BE86D8C63D}" sibTransId="{D7D0C339-90DD-4319-A04B-4B8766855E6B}"/>
    <dgm:cxn modelId="{66E34829-54D4-4430-A959-27721A382760}" type="presParOf" srcId="{5230F59E-47FD-450E-991F-B38489A2E263}" destId="{5EF41038-C232-4ACC-A6E2-C8932819C2C4}" srcOrd="0" destOrd="0" presId="urn:microsoft.com/office/officeart/2005/8/layout/radial5"/>
    <dgm:cxn modelId="{75E8D782-6087-4DF0-8FA4-4F0C7A67548C}" type="presParOf" srcId="{5230F59E-47FD-450E-991F-B38489A2E263}" destId="{9ADB562E-71D9-447D-9090-1F5AAA394A6E}" srcOrd="1" destOrd="0" presId="urn:microsoft.com/office/officeart/2005/8/layout/radial5"/>
    <dgm:cxn modelId="{0A1C1664-BB62-4143-A1D7-5CAA4312308D}" type="presParOf" srcId="{9ADB562E-71D9-447D-9090-1F5AAA394A6E}" destId="{F12C51B8-7C2B-426C-B9A0-12B068F49837}" srcOrd="0" destOrd="0" presId="urn:microsoft.com/office/officeart/2005/8/layout/radial5"/>
    <dgm:cxn modelId="{978A7D26-77F9-4E30-BFA8-9D049BBEE601}" type="presParOf" srcId="{5230F59E-47FD-450E-991F-B38489A2E263}" destId="{9FCD8DCC-EB2B-47CD-B291-147CDCB2E0B3}" srcOrd="2" destOrd="0" presId="urn:microsoft.com/office/officeart/2005/8/layout/radial5"/>
    <dgm:cxn modelId="{853DB0C8-70ED-43FB-A74C-64DF29B31A23}" type="presParOf" srcId="{5230F59E-47FD-450E-991F-B38489A2E263}" destId="{F8D1BE2F-18F2-4DEA-B942-27E8C1EA21F5}" srcOrd="3" destOrd="0" presId="urn:microsoft.com/office/officeart/2005/8/layout/radial5"/>
    <dgm:cxn modelId="{715E1F4B-05A3-49BB-BE12-74C037BB49EA}" type="presParOf" srcId="{F8D1BE2F-18F2-4DEA-B942-27E8C1EA21F5}" destId="{6337D2E1-A4F2-4243-8F28-83E560A4596D}" srcOrd="0" destOrd="0" presId="urn:microsoft.com/office/officeart/2005/8/layout/radial5"/>
    <dgm:cxn modelId="{D224FA8B-F6FE-40AB-9862-3B8E8F51CD75}" type="presParOf" srcId="{5230F59E-47FD-450E-991F-B38489A2E263}" destId="{F396FCA8-C737-4542-84FB-227362031204}" srcOrd="4" destOrd="0" presId="urn:microsoft.com/office/officeart/2005/8/layout/radial5"/>
    <dgm:cxn modelId="{D9F774C8-D8D1-4E0D-9360-8645B2A1EB4D}" type="presParOf" srcId="{5230F59E-47FD-450E-991F-B38489A2E263}" destId="{217C93B4-C210-4D9D-9064-5D5A50BB6BD8}" srcOrd="5" destOrd="0" presId="urn:microsoft.com/office/officeart/2005/8/layout/radial5"/>
    <dgm:cxn modelId="{F52333DE-12F3-4E7E-AE2C-CF4DD2F7327D}" type="presParOf" srcId="{217C93B4-C210-4D9D-9064-5D5A50BB6BD8}" destId="{F4539DCA-1B5A-40B8-A99B-12483A5D1D47}" srcOrd="0" destOrd="0" presId="urn:microsoft.com/office/officeart/2005/8/layout/radial5"/>
    <dgm:cxn modelId="{786650D5-B6CA-4D9B-A826-538159A44187}" type="presParOf" srcId="{5230F59E-47FD-450E-991F-B38489A2E263}" destId="{7A177A7B-761C-460D-AC77-BA2004B75A3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41038-C232-4ACC-A6E2-C8932819C2C4}">
      <dsp:nvSpPr>
        <dsp:cNvPr id="0" name=""/>
        <dsp:cNvSpPr/>
      </dsp:nvSpPr>
      <dsp:spPr>
        <a:xfrm>
          <a:off x="2931707" y="2522915"/>
          <a:ext cx="1628205" cy="16282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200" b="1" kern="1200" dirty="0">
              <a:latin typeface="Cambria" panose="02040503050406030204" pitchFamily="18" charset="0"/>
              <a:ea typeface="Cambria" panose="02040503050406030204" pitchFamily="18" charset="0"/>
            </a:rPr>
            <a:t>GOAL</a:t>
          </a:r>
          <a:endParaRPr lang="en-ID" sz="2000" b="1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170152" y="2761360"/>
        <a:ext cx="1151315" cy="1151315"/>
      </dsp:txXfrm>
    </dsp:sp>
    <dsp:sp modelId="{9ADB562E-71D9-447D-9090-1F5AAA394A6E}">
      <dsp:nvSpPr>
        <dsp:cNvPr id="0" name=""/>
        <dsp:cNvSpPr/>
      </dsp:nvSpPr>
      <dsp:spPr>
        <a:xfrm rot="16259772">
          <a:off x="3609436" y="1965626"/>
          <a:ext cx="310948" cy="5458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655267" y="2121424"/>
        <a:ext cx="217664" cy="327487"/>
      </dsp:txXfrm>
    </dsp:sp>
    <dsp:sp modelId="{9FCD8DCC-EB2B-47CD-B291-147CDCB2E0B3}">
      <dsp:nvSpPr>
        <dsp:cNvPr id="0" name=""/>
        <dsp:cNvSpPr/>
      </dsp:nvSpPr>
      <dsp:spPr>
        <a:xfrm>
          <a:off x="2709955" y="-129169"/>
          <a:ext cx="2156333" cy="206574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mbria Math" panose="02040503050406030204" pitchFamily="18" charset="0"/>
              <a:ea typeface="Cambria Math" panose="02040503050406030204" pitchFamily="18" charset="0"/>
            </a:rPr>
            <a:t>REDUCING THE PILE OF GARBAGE</a:t>
          </a:r>
        </a:p>
      </dsp:txBody>
      <dsp:txXfrm>
        <a:off x="3025743" y="173352"/>
        <a:ext cx="1524757" cy="1460702"/>
      </dsp:txXfrm>
    </dsp:sp>
    <dsp:sp modelId="{F8D1BE2F-18F2-4DEA-B942-27E8C1EA21F5}">
      <dsp:nvSpPr>
        <dsp:cNvPr id="0" name=""/>
        <dsp:cNvSpPr/>
      </dsp:nvSpPr>
      <dsp:spPr>
        <a:xfrm rot="1002201">
          <a:off x="4641480" y="3379079"/>
          <a:ext cx="307900" cy="5458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643429" y="3474968"/>
        <a:ext cx="215530" cy="327487"/>
      </dsp:txXfrm>
    </dsp:sp>
    <dsp:sp modelId="{F396FCA8-C737-4542-84FB-227362031204}">
      <dsp:nvSpPr>
        <dsp:cNvPr id="0" name=""/>
        <dsp:cNvSpPr/>
      </dsp:nvSpPr>
      <dsp:spPr>
        <a:xfrm>
          <a:off x="5018695" y="3048010"/>
          <a:ext cx="2337190" cy="204328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rPr>
            <a:t>TURN WASTE INTO ORGANIC FERTILIZER CALLED ECOBOOST LIQUID</a:t>
          </a:r>
          <a:endParaRPr lang="en-US" sz="1600" b="1" kern="1200" dirty="0">
            <a:latin typeface="Cambria" panose="02040503050406030204" pitchFamily="18" charset="0"/>
            <a:ea typeface="Cambria" panose="02040503050406030204" pitchFamily="18" charset="0"/>
            <a:cs typeface="Calibri Light" panose="020F0302020204030204" pitchFamily="34" charset="0"/>
          </a:endParaRPr>
        </a:p>
      </dsp:txBody>
      <dsp:txXfrm>
        <a:off x="5360969" y="3347242"/>
        <a:ext cx="1652642" cy="1444821"/>
      </dsp:txXfrm>
    </dsp:sp>
    <dsp:sp modelId="{217C93B4-C210-4D9D-9064-5D5A50BB6BD8}">
      <dsp:nvSpPr>
        <dsp:cNvPr id="0" name=""/>
        <dsp:cNvSpPr/>
      </dsp:nvSpPr>
      <dsp:spPr>
        <a:xfrm rot="9592030">
          <a:off x="2504311" y="3454894"/>
          <a:ext cx="351049" cy="5458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606408" y="3545932"/>
        <a:ext cx="245734" cy="327487"/>
      </dsp:txXfrm>
    </dsp:sp>
    <dsp:sp modelId="{7A177A7B-761C-460D-AC77-BA2004B75A39}">
      <dsp:nvSpPr>
        <dsp:cNvPr id="0" name=""/>
        <dsp:cNvSpPr/>
      </dsp:nvSpPr>
      <dsp:spPr>
        <a:xfrm>
          <a:off x="476022" y="3223629"/>
          <a:ext cx="1944878" cy="191118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rPr>
            <a:t>UTILIZING ECOBOOST LIQUID ORGANIC FERTILIZER ON PLANTS</a:t>
          </a:r>
          <a:endParaRPr lang="en-US" sz="1600" b="1" kern="1200" dirty="0">
            <a:effectLst/>
            <a:latin typeface="Cambria" panose="02040503050406030204" pitchFamily="18" charset="0"/>
            <a:ea typeface="Cambria" panose="02040503050406030204" pitchFamily="18" charset="0"/>
            <a:cs typeface="Arial" panose="020B0604020202020204" pitchFamily="34" charset="0"/>
          </a:endParaRPr>
        </a:p>
      </dsp:txBody>
      <dsp:txXfrm>
        <a:off x="760843" y="3503515"/>
        <a:ext cx="1375236" cy="1351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07C68-E925-4662-9485-02B7EC89F403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7DF1A-8561-49AB-B3D2-E16BF42BF73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742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DF1A-8561-49AB-B3D2-E16BF42BF73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933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DF1A-8561-49AB-B3D2-E16BF42BF73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7455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7DF1A-8561-49AB-B3D2-E16BF42BF735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618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13D97-6B18-49A5-BFD1-6CD035E1758E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201AE-DA0D-4F20-81DB-E4B1352D70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ac.uk/download/pdf/19892260.pdf" TargetMode="External"/><Relationship Id="rId2" Type="http://schemas.openxmlformats.org/officeDocument/2006/relationships/hyperlink" Target="https://www.kompasiana.com/amp/lhapiye/air-sampah-jadi-pupuk-tanaman-bisa-kok_589e5d2b937e611a0eebc84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a.neliti.com/media/publications/190743-ID-pemanfaatan-limbah-tomat-sebagai-agen-de.pdf" TargetMode="External"/><Relationship Id="rId4" Type="http://schemas.openxmlformats.org/officeDocument/2006/relationships/hyperlink" Target="https://id.m.wikipedia.org/wiki/Air_lindi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NUL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6200" y="-1981200"/>
            <a:ext cx="9144000" cy="10034290"/>
            <a:chOff x="92765" y="133350"/>
            <a:chExt cx="9144000" cy="10034290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533400" y="152400"/>
              <a:ext cx="7772400" cy="18478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>
            <a:xfrm>
              <a:off x="92765" y="4781550"/>
              <a:ext cx="9144000" cy="538609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/>
            <a:p>
              <a:pPr algn="ctr">
                <a:spcBef>
                  <a:spcPct val="20000"/>
                </a:spcBef>
                <a:defRPr/>
              </a:pPr>
              <a:endPara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ct val="20000"/>
                </a:spcBef>
                <a:defRPr/>
              </a:pPr>
              <a:endPara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ct val="20000"/>
                </a:spcBef>
                <a:defRPr/>
              </a:pPr>
              <a:endPara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ct val="20000"/>
                </a:spcBef>
                <a:defRPr/>
              </a:pPr>
              <a:endParaRPr lang="en-US" sz="2000" b="1" dirty="0">
                <a:solidFill>
                  <a:srgbClr val="FF0000"/>
                </a:solidFill>
                <a:latin typeface="Arial Black" panose="020B0A04020102020204" pitchFamily="34" charset="0"/>
                <a:cs typeface="Arial" pitchFamily="34" charset="0"/>
              </a:endParaRPr>
            </a:p>
            <a:p>
              <a:pPr algn="ctr">
                <a:spcBef>
                  <a:spcPct val="20000"/>
                </a:spcBef>
                <a:defRPr/>
              </a:pPr>
              <a:endParaRPr lang="en-US" sz="2000" b="1" dirty="0">
                <a:solidFill>
                  <a:srgbClr val="FF0000"/>
                </a:solidFill>
                <a:latin typeface="Arial Black" panose="020B0A04020102020204" pitchFamily="34" charset="0"/>
                <a:cs typeface="Arial" pitchFamily="34" charset="0"/>
              </a:endParaRPr>
            </a:p>
            <a:p>
              <a:pPr algn="ctr">
                <a:spcBef>
                  <a:spcPct val="20000"/>
                </a:spcBef>
                <a:defRPr/>
              </a:pPr>
              <a:r>
                <a:rPr lang="en-US" sz="20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ECOBOOST LIQUID</a:t>
              </a:r>
              <a:endParaRPr 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>
                <a:spcBef>
                  <a:spcPct val="20000"/>
                </a:spcBef>
                <a:defRPr/>
              </a:pPr>
              <a:endParaRPr lang="en-US" sz="2000" b="1" dirty="0">
                <a:cs typeface="Arial" charset="0"/>
              </a:endParaRPr>
            </a:p>
            <a:p>
              <a:pPr lvl="0" algn="ctr">
                <a:spcBef>
                  <a:spcPct val="20000"/>
                </a:spcBef>
                <a:defRPr/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GAGASAN KREATIF</a:t>
              </a:r>
            </a:p>
            <a:p>
              <a:pPr lvl="0" algn="ctr">
                <a:spcBef>
                  <a:spcPct val="20000"/>
                </a:spcBef>
                <a:defRPr/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</a:t>
              </a:r>
            </a:p>
            <a:p>
              <a:pPr lvl="0" algn="ctr">
                <a:spcBef>
                  <a:spcPct val="20000"/>
                </a:spcBef>
                <a:defRPr/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YENNI THERESIA ZALUKHU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spcBef>
                  <a:spcPct val="20000"/>
                </a:spcBef>
                <a:defRPr/>
              </a:pPr>
              <a:endPara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Arial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Arial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473242" y="133350"/>
              <a:ext cx="7772400" cy="15430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85800" y="267526"/>
            <a:ext cx="792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PENGOLAHAN SAMPAH ORGANIK MENJADI PUPUK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ORGANIK</a:t>
            </a: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ECOBOOST LIQUID </a:t>
            </a: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SEBAGAI UPAYA MENANGANI MASALAH SAMPAH DI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DAERAH</a:t>
            </a: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PASAR KAMPUNG LALANG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21.png">
            <a:extLst>
              <a:ext uri="{FF2B5EF4-FFF2-40B4-BE49-F238E27FC236}">
                <a16:creationId xmlns:a16="http://schemas.microsoft.com/office/drawing/2014/main" id="{11D5BF56-420F-43AF-8029-303E6B4ED2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08007" y="1433367"/>
            <a:ext cx="2927985" cy="2927985"/>
          </a:xfrm>
          <a:prstGeom prst="rect">
            <a:avLst/>
          </a:prstGeom>
          <a:ln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183562"/>
            <a:ext cx="8229600" cy="71913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5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id-ID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CREATIVE PRODUCT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(PREPARATION STAGE)</a:t>
            </a:r>
            <a:endParaRPr kumimoji="0" lang="id-ID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Picture 6" descr="D:\YENNI\IMG-20191103-WA00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24000"/>
            <a:ext cx="2819400" cy="3194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8" descr="D:\YENNI\IMG-20191103-WA00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2525949"/>
            <a:ext cx="2895600" cy="3265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9" descr="D:\YENNI\IMG-20191103-WA000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3505200"/>
            <a:ext cx="2819400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Shape 8"/>
          <p:cNvCxnSpPr>
            <a:stCxn id="6" idx="2"/>
          </p:cNvCxnSpPr>
          <p:nvPr/>
        </p:nvCxnSpPr>
        <p:spPr>
          <a:xfrm rot="16200000" flipH="1">
            <a:off x="2016125" y="4187825"/>
            <a:ext cx="615950" cy="1676400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/>
          <p:nvPr/>
        </p:nvCxnSpPr>
        <p:spPr>
          <a:xfrm rot="16200000" flipH="1">
            <a:off x="5178425" y="5184775"/>
            <a:ext cx="615950" cy="1676400"/>
          </a:xfrm>
          <a:prstGeom prst="bentConnector2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8600" y="1219200"/>
            <a:ext cx="2514600" cy="3539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700" b="1" dirty="0"/>
              <a:t>Sorting out organic waste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8500" y="1986199"/>
            <a:ext cx="2819400" cy="3539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Weighing the sorted waste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03731" y="2908040"/>
            <a:ext cx="2895600" cy="6155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Cutting the sorted waste into </a:t>
            </a:r>
            <a:r>
              <a:rPr lang="id-ID" sz="1700" b="1" dirty="0"/>
              <a:t> </a:t>
            </a:r>
            <a:r>
              <a:rPr lang="id-ID" sz="1700" b="1" dirty="0">
                <a:sym typeface="Symbol"/>
              </a:rPr>
              <a:t></a:t>
            </a:r>
            <a:r>
              <a:rPr lang="en-US" sz="1700" b="1" dirty="0"/>
              <a:t> </a:t>
            </a:r>
            <a:r>
              <a:rPr lang="id-ID" sz="1700" b="1" dirty="0"/>
              <a:t>  2 cm pieces</a:t>
            </a:r>
            <a:endParaRPr lang="en-US" sz="17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152400"/>
            <a:ext cx="8229600" cy="80141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id-ID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PRODUCT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(PREPARATION STAGE)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Bent Arrow 23"/>
          <p:cNvSpPr/>
          <p:nvPr/>
        </p:nvSpPr>
        <p:spPr>
          <a:xfrm rot="5400000">
            <a:off x="3543300" y="876300"/>
            <a:ext cx="609600" cy="1600200"/>
          </a:xfrm>
          <a:prstGeom prst="bentArrow">
            <a:avLst>
              <a:gd name="adj1" fmla="val 25000"/>
              <a:gd name="adj2" fmla="val 25000"/>
              <a:gd name="adj3" fmla="val 27941"/>
              <a:gd name="adj4" fmla="val 4375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5" name="Bent Arrow 24"/>
          <p:cNvSpPr/>
          <p:nvPr/>
        </p:nvSpPr>
        <p:spPr>
          <a:xfrm rot="5400000">
            <a:off x="6591300" y="1638300"/>
            <a:ext cx="609600" cy="1600200"/>
          </a:xfrm>
          <a:prstGeom prst="bentArrow">
            <a:avLst>
              <a:gd name="adj1" fmla="val 25000"/>
              <a:gd name="adj2" fmla="val 25000"/>
              <a:gd name="adj3" fmla="val 27941"/>
              <a:gd name="adj4" fmla="val 4375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1219200"/>
            <a:ext cx="2971800" cy="4151531"/>
            <a:chOff x="-533400" y="1828800"/>
            <a:chExt cx="2971800" cy="4151531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457200" y="1828800"/>
              <a:ext cx="2895600" cy="4114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-533400" y="5334000"/>
              <a:ext cx="2895600" cy="64633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schemeClr val="bg1"/>
                  </a:solidFill>
                </a:rPr>
                <a:t>Retrieving coconut water waste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36376" y="1981200"/>
            <a:ext cx="2983424" cy="4267200"/>
            <a:chOff x="3048000" y="2057400"/>
            <a:chExt cx="2983424" cy="4267200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2057400"/>
              <a:ext cx="2983424" cy="42672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TextBox 26"/>
            <p:cNvSpPr txBox="1"/>
            <p:nvPr/>
          </p:nvSpPr>
          <p:spPr>
            <a:xfrm>
              <a:off x="3048000" y="5678269"/>
              <a:ext cx="2971800" cy="64633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Mixing coconut water waste with rotten tomatoes</a:t>
              </a:r>
              <a:endParaRPr lang="id-ID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96000" y="2743200"/>
            <a:ext cx="3048000" cy="3962400"/>
            <a:chOff x="6096000" y="2743200"/>
            <a:chExt cx="3048000" cy="3962400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96000" y="2743200"/>
              <a:ext cx="3048000" cy="38862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6096000" y="6120825"/>
              <a:ext cx="3048000" cy="5847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Both ingredients are fermented for 1 week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940351-19F1-4663-B1F5-7541142A2EE0}"/>
              </a:ext>
            </a:extLst>
          </p:cNvPr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7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PROCESS OF MAKING ECOBOOST LIQUID 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(How To Make)</a:t>
            </a:r>
            <a:endParaRPr kumimoji="0" lang="id-ID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DD7479-4281-42BA-AEB3-C0567CB1B3D8}"/>
              </a:ext>
            </a:extLst>
          </p:cNvPr>
          <p:cNvGrpSpPr/>
          <p:nvPr/>
        </p:nvGrpSpPr>
        <p:grpSpPr>
          <a:xfrm>
            <a:off x="228600" y="1143000"/>
            <a:ext cx="3733800" cy="2790111"/>
            <a:chOff x="228600" y="1143000"/>
            <a:chExt cx="3733800" cy="2790111"/>
          </a:xfrm>
        </p:grpSpPr>
        <p:pic>
          <p:nvPicPr>
            <p:cNvPr id="35" name="Picture 5" descr="D:\YENNI\Screenshot_2019-11-05-17-22-57.png">
              <a:extLst>
                <a:ext uri="{FF2B5EF4-FFF2-40B4-BE49-F238E27FC236}">
                  <a16:creationId xmlns:a16="http://schemas.microsoft.com/office/drawing/2014/main" id="{249F5162-8A2A-480F-BF2C-CFF233E14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8600" y="1143000"/>
              <a:ext cx="3733800" cy="2667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126180-9239-4C0C-AEC9-5C61C8A9B748}"/>
                </a:ext>
              </a:extLst>
            </p:cNvPr>
            <p:cNvSpPr txBox="1"/>
            <p:nvPr/>
          </p:nvSpPr>
          <p:spPr>
            <a:xfrm>
              <a:off x="228600" y="3225225"/>
              <a:ext cx="3733800" cy="7078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Putting organic waste into used paint barrels</a:t>
              </a:r>
              <a:endParaRPr lang="id-ID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Right Arrow 17">
            <a:extLst>
              <a:ext uri="{FF2B5EF4-FFF2-40B4-BE49-F238E27FC236}">
                <a16:creationId xmlns:a16="http://schemas.microsoft.com/office/drawing/2014/main" id="{DD2277E0-7070-454D-9D8C-B5DA644D74AD}"/>
              </a:ext>
            </a:extLst>
          </p:cNvPr>
          <p:cNvSpPr/>
          <p:nvPr/>
        </p:nvSpPr>
        <p:spPr>
          <a:xfrm>
            <a:off x="4114800" y="1828800"/>
            <a:ext cx="838200" cy="5334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73B075-5C91-4404-9FC8-C09CF2CEE871}"/>
              </a:ext>
            </a:extLst>
          </p:cNvPr>
          <p:cNvGrpSpPr/>
          <p:nvPr/>
        </p:nvGrpSpPr>
        <p:grpSpPr>
          <a:xfrm>
            <a:off x="5105400" y="1143000"/>
            <a:ext cx="3810000" cy="2794575"/>
            <a:chOff x="5105400" y="1143000"/>
            <a:chExt cx="3810000" cy="2794575"/>
          </a:xfrm>
        </p:grpSpPr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D8202C64-73AC-4BA1-94E0-10198E371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05400" y="1143000"/>
              <a:ext cx="3810000" cy="26974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ACFA28-F2B2-488A-A09A-69BB6193CCAB}"/>
                </a:ext>
              </a:extLst>
            </p:cNvPr>
            <p:cNvSpPr txBox="1"/>
            <p:nvPr/>
          </p:nvSpPr>
          <p:spPr>
            <a:xfrm>
              <a:off x="5105400" y="3352800"/>
              <a:ext cx="3810000" cy="5847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Watering organic waste with fermented coconut water waste with rotten tomatoes</a:t>
              </a:r>
              <a:endParaRPr lang="id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D12B2F-2208-4DDC-8E6B-7F27926FCE34}"/>
              </a:ext>
            </a:extLst>
          </p:cNvPr>
          <p:cNvGrpSpPr/>
          <p:nvPr/>
        </p:nvGrpSpPr>
        <p:grpSpPr>
          <a:xfrm>
            <a:off x="5105400" y="4038600"/>
            <a:ext cx="3810000" cy="2652356"/>
            <a:chOff x="5105400" y="4038600"/>
            <a:chExt cx="3810000" cy="2652356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6524E96F-E53B-40CD-945E-BC35A289C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05400" y="4038600"/>
              <a:ext cx="3810000" cy="2590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D45D42-4477-4A39-BAF5-B7DE340F9600}"/>
                </a:ext>
              </a:extLst>
            </p:cNvPr>
            <p:cNvSpPr txBox="1"/>
            <p:nvPr/>
          </p:nvSpPr>
          <p:spPr>
            <a:xfrm>
              <a:off x="5105400" y="6044625"/>
              <a:ext cx="3810000" cy="64633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Flushing organic waste with EM 4 microorganisms</a:t>
              </a:r>
              <a:endParaRPr lang="id-ID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14A8482-1040-4B74-84AD-19B5F748676E}"/>
              </a:ext>
            </a:extLst>
          </p:cNvPr>
          <p:cNvGrpSpPr/>
          <p:nvPr/>
        </p:nvGrpSpPr>
        <p:grpSpPr>
          <a:xfrm>
            <a:off x="228600" y="4038600"/>
            <a:ext cx="3733800" cy="2728556"/>
            <a:chOff x="228600" y="4038600"/>
            <a:chExt cx="3733800" cy="2728556"/>
          </a:xfrm>
        </p:grpSpPr>
        <p:pic>
          <p:nvPicPr>
            <p:cNvPr id="45" name="Picture 3">
              <a:extLst>
                <a:ext uri="{FF2B5EF4-FFF2-40B4-BE49-F238E27FC236}">
                  <a16:creationId xmlns:a16="http://schemas.microsoft.com/office/drawing/2014/main" id="{D3357B7C-F3D4-4134-BAC8-658186E82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8600" y="4038600"/>
              <a:ext cx="3733800" cy="2667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8794CC-5C4A-4EC4-8786-92791F4E4FAC}"/>
                </a:ext>
              </a:extLst>
            </p:cNvPr>
            <p:cNvSpPr txBox="1"/>
            <p:nvPr/>
          </p:nvSpPr>
          <p:spPr>
            <a:xfrm>
              <a:off x="228600" y="6120825"/>
              <a:ext cx="3733800" cy="64633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Capping the used paint barrel and letting it sit for 1 week</a:t>
              </a:r>
              <a:endParaRPr lang="id-ID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Circular Arrow 29">
            <a:extLst>
              <a:ext uri="{FF2B5EF4-FFF2-40B4-BE49-F238E27FC236}">
                <a16:creationId xmlns:a16="http://schemas.microsoft.com/office/drawing/2014/main" id="{4A5F1E44-1140-4AFF-85DF-0AA599A6805A}"/>
              </a:ext>
            </a:extLst>
          </p:cNvPr>
          <p:cNvSpPr/>
          <p:nvPr/>
        </p:nvSpPr>
        <p:spPr>
          <a:xfrm rot="16200000" flipH="1">
            <a:off x="4267200" y="3048000"/>
            <a:ext cx="1600200" cy="1447800"/>
          </a:xfrm>
          <a:prstGeom prst="circular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8" name="Right Arrow 30">
            <a:extLst>
              <a:ext uri="{FF2B5EF4-FFF2-40B4-BE49-F238E27FC236}">
                <a16:creationId xmlns:a16="http://schemas.microsoft.com/office/drawing/2014/main" id="{82A9D042-A0A6-4C20-939B-190EAC65871C}"/>
              </a:ext>
            </a:extLst>
          </p:cNvPr>
          <p:cNvSpPr/>
          <p:nvPr/>
        </p:nvSpPr>
        <p:spPr>
          <a:xfrm flipH="1">
            <a:off x="4038600" y="5105400"/>
            <a:ext cx="914400" cy="5334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7" grpId="0" animBg="1"/>
      <p:bldP spid="47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:\YENNI\Screenshot_2019-11-05-17-27-09.png">
            <a:extLst>
              <a:ext uri="{FF2B5EF4-FFF2-40B4-BE49-F238E27FC236}">
                <a16:creationId xmlns:a16="http://schemas.microsoft.com/office/drawing/2014/main" id="{C69E814E-744A-48C2-B2D4-1B51437D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29126"/>
            <a:ext cx="4267200" cy="52580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 descr="D:\YENNI\Screenshot_2019-11-05-17-26-27.png">
            <a:extLst>
              <a:ext uri="{FF2B5EF4-FFF2-40B4-BE49-F238E27FC236}">
                <a16:creationId xmlns:a16="http://schemas.microsoft.com/office/drawing/2014/main" id="{2E4E19D7-68C8-454E-99E4-30232B32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429126"/>
            <a:ext cx="4267200" cy="52659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FFBFB2-D719-4960-9C8D-ED76A3D6237B}"/>
              </a:ext>
            </a:extLst>
          </p:cNvPr>
          <p:cNvSpPr txBox="1"/>
          <p:nvPr/>
        </p:nvSpPr>
        <p:spPr>
          <a:xfrm>
            <a:off x="152400" y="971490"/>
            <a:ext cx="8686800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Fermented organic waste must be stirred after 1 week.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C5D165-783A-4AFB-B750-A90C16DE7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500" y="113422"/>
            <a:ext cx="8648700" cy="72477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PROCESS OF MAKING ECOBOOST LIQUID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(How To Make)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9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:\YENNI\Screenshot_2019-11-05-17-28-5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4191000" cy="2514600"/>
          </a:xfrm>
          <a:prstGeom prst="rect">
            <a:avLst/>
          </a:prstGeom>
          <a:noFill/>
        </p:spPr>
      </p:pic>
      <p:pic>
        <p:nvPicPr>
          <p:cNvPr id="3075" name="Picture 3" descr="D:\YENNI\IMG_20191105_10415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0"/>
            <a:ext cx="4191000" cy="2514600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22867"/>
            <a:ext cx="8229600" cy="61007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id-ID" sz="2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ECOBOOST LIQUID FERTILIZER PRODUCTS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066800"/>
            <a:ext cx="4114800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0" y="6504057"/>
            <a:ext cx="91440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PRODUCT IS A LIQUID ORGANIC FERTILIZER NAMED ECOBOOST LIQUID.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2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B07E9BB-F651-4C08-9288-5D4AAA1B9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463" y="1632042"/>
            <a:ext cx="4305705" cy="52825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01CC7E7-7725-4DDF-8C4D-03CE9BE4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1321" y="1698835"/>
            <a:ext cx="4084078" cy="5009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5BAD31B-A8DC-45DC-AE5E-76292F0C7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366" y="1091625"/>
            <a:ext cx="8428033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 500 ml of leachate water into 5 liters of water, then stir evenly. after that the mixture can be poured into the plant.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B5BF5-2404-4542-812D-562F4D7C3D23}"/>
              </a:ext>
            </a:extLst>
          </p:cNvPr>
          <p:cNvSpPr txBox="1"/>
          <p:nvPr/>
        </p:nvSpPr>
        <p:spPr>
          <a:xfrm>
            <a:off x="503132" y="93160"/>
            <a:ext cx="8259868" cy="89255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D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ECOBOOST LIQUID APPLICATION </a:t>
            </a:r>
          </a:p>
          <a:p>
            <a:pPr algn="ctr"/>
            <a:r>
              <a:rPr lang="en-ID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PLANTS</a:t>
            </a:r>
          </a:p>
        </p:txBody>
      </p:sp>
    </p:spTree>
    <p:extLst>
      <p:ext uri="{BB962C8B-B14F-4D97-AF65-F5344CB8AC3E}">
        <p14:creationId xmlns:p14="http://schemas.microsoft.com/office/powerpoint/2010/main" val="373953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6700" y="152400"/>
            <a:ext cx="8610600" cy="68569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id-ID" sz="3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MULTIDISCIPLINARY APPLICATION TABLE</a:t>
            </a:r>
            <a:endParaRPr kumimoji="0" lang="id-ID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1219850"/>
                  </p:ext>
                </p:extLst>
              </p:nvPr>
            </p:nvGraphicFramePr>
            <p:xfrm>
              <a:off x="228600" y="1082675"/>
              <a:ext cx="8686800" cy="5470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1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88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PHASE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RELATED KNOWLEDGE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90631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Planning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>
                            <a:buClrTx/>
                            <a:buFont typeface="+mj-lt"/>
                            <a:buAutoNum type="arabicPeriod"/>
                          </a:pPr>
                          <a:r>
                            <a:rPr lang="en-US" sz="1600" dirty="0"/>
                            <a:t>Calculation of the weight of household organic waste is about 1 kg/capita/3 days.</a:t>
                          </a:r>
                        </a:p>
                        <a:p>
                          <a:pPr marL="342900" indent="-342900">
                            <a:buClrTx/>
                            <a:buFont typeface="+mj-lt"/>
                            <a:buAutoNum type="arabicPeriod"/>
                          </a:pPr>
                          <a:r>
                            <a:rPr lang="en-US" sz="1600" baseline="0" dirty="0"/>
                            <a:t>Chopping of organic waste with a size of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600" baseline="0" dirty="0"/>
                            <a:t>2 cm.</a:t>
                          </a:r>
                          <a:r>
                            <a:rPr lang="id-ID" sz="1600" baseline="0" dirty="0">
                              <a:sym typeface="Symbol"/>
                            </a:rPr>
                            <a:t>.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Mathematics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43031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kumimoji="0" lang="en-US" sz="1600" kern="1200" dirty="0"/>
                            <a:t>3. Use of old paint barrels as a container for  </a:t>
                          </a: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kumimoji="0" lang="en-US" sz="1600" kern="1200" dirty="0"/>
                            <a:t>     decomposing organic waste.</a:t>
                          </a: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kumimoji="0" lang="en-US" sz="1600" kern="1200" baseline="0" dirty="0"/>
                            <a:t>4. Use of used beverage bottles as  coconut </a:t>
                          </a: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kumimoji="0" lang="en-US" sz="1600" kern="1200" baseline="0" dirty="0"/>
                            <a:t>     water waste container.</a:t>
                          </a:r>
                          <a:endParaRPr kumimoji="0" lang="en-US" sz="16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d-ID" sz="1600" dirty="0"/>
                            <a:t>Technology Recycling 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81231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Process of making EcoBoost Liquid Organic fertilizer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>
                            <a:buFontTx/>
                            <a:buAutoNum type="arabicPeriod"/>
                            <a:defRPr/>
                          </a:pPr>
                          <a:r>
                            <a:rPr lang="en-US" sz="1600" dirty="0"/>
                            <a:t>Rotten tomatoes and coconut water waste were mixed and fermented for 1 week and used as decomposers.</a:t>
                          </a:r>
                        </a:p>
                        <a:p>
                          <a:pPr marL="342900" indent="-342900">
                            <a:buFontTx/>
                            <a:buAutoNum type="arabicPeriod"/>
                            <a:defRPr/>
                          </a:pPr>
                          <a:r>
                            <a:rPr lang="en-US" sz="1600" baseline="0" dirty="0"/>
                            <a:t>Use of EM 4 as an auxiliary </a:t>
                          </a:r>
                          <a:r>
                            <a:rPr lang="en-US" sz="1600" baseline="0" dirty="0" err="1"/>
                            <a:t>bioactivar</a:t>
                          </a:r>
                          <a:r>
                            <a:rPr lang="en-US" sz="1600" baseline="0" dirty="0"/>
                            <a:t> to accelerate the decay process</a:t>
                          </a:r>
                        </a:p>
                        <a:p>
                          <a:pPr marL="342900" indent="-342900">
                            <a:buFontTx/>
                            <a:buAutoNum type="arabicPeriod"/>
                            <a:defRPr/>
                          </a:pPr>
                          <a:r>
                            <a:rPr lang="en-US" sz="1600" baseline="0" dirty="0"/>
                            <a:t>Decomposition process of organic waste for 3 weeks</a:t>
                          </a:r>
                          <a:endParaRPr lang="id-ID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Science Fermentation Biology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338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Packaging of liquid organic fertilizer (leachate water)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baseline="0" dirty="0"/>
                            <a:t>Packaging in the form of used beverage bottles is given an attractive color and motif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baseline="0" dirty="0"/>
                            <a:t>The packaging bottle used has a capacity of 500 </a:t>
                          </a:r>
                          <a:r>
                            <a:rPr lang="en-US" sz="1600" baseline="0" dirty="0" err="1"/>
                            <a:t>Ml</a:t>
                          </a:r>
                          <a:r>
                            <a:rPr lang="en-US" sz="1600" baseline="0" dirty="0"/>
                            <a:t> or 1 Liter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Painting and Mathematics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1219850"/>
                  </p:ext>
                </p:extLst>
              </p:nvPr>
            </p:nvGraphicFramePr>
            <p:xfrm>
              <a:off x="228600" y="1082675"/>
              <a:ext cx="8686800" cy="5470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1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88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PHASE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RELATED KNOWLEDGE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Planning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384" t="-37143" r="-60610" b="-3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Mathematics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kumimoji="0" lang="en-US" sz="1600" kern="1200" dirty="0"/>
                            <a:t>3. Use of old paint barrels as a container for  </a:t>
                          </a: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kumimoji="0" lang="en-US" sz="1600" kern="1200" dirty="0"/>
                            <a:t>     decomposing organic waste.</a:t>
                          </a: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kumimoji="0" lang="en-US" sz="1600" kern="1200" baseline="0" dirty="0"/>
                            <a:t>4. Use of used beverage bottles as  coconut </a:t>
                          </a: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kumimoji="0" lang="en-US" sz="1600" kern="1200" baseline="0" dirty="0"/>
                            <a:t>     water waste container.</a:t>
                          </a:r>
                          <a:endParaRPr kumimoji="0" lang="en-US" sz="16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d-ID" sz="1600" dirty="0"/>
                            <a:t>Technology Recycling 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81231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Process of making EcoBoost Liquid Organic fertilizer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>
                            <a:buFontTx/>
                            <a:buAutoNum type="arabicPeriod"/>
                            <a:defRPr/>
                          </a:pPr>
                          <a:r>
                            <a:rPr lang="en-US" sz="1600" dirty="0"/>
                            <a:t>Rotten tomatoes and coconut water waste were mixed and fermented for 1 week and used as decomposers.</a:t>
                          </a:r>
                        </a:p>
                        <a:p>
                          <a:pPr marL="342900" indent="-342900">
                            <a:buFontTx/>
                            <a:buAutoNum type="arabicPeriod"/>
                            <a:defRPr/>
                          </a:pPr>
                          <a:r>
                            <a:rPr lang="en-US" sz="1600" baseline="0" dirty="0"/>
                            <a:t>Use of EM 4 as an auxiliary </a:t>
                          </a:r>
                          <a:r>
                            <a:rPr lang="en-US" sz="1600" baseline="0" dirty="0" err="1"/>
                            <a:t>bioactivar</a:t>
                          </a:r>
                          <a:r>
                            <a:rPr lang="en-US" sz="1600" baseline="0" dirty="0"/>
                            <a:t> to accelerate the decay process</a:t>
                          </a:r>
                        </a:p>
                        <a:p>
                          <a:pPr marL="342900" indent="-342900">
                            <a:buFontTx/>
                            <a:buAutoNum type="arabicPeriod"/>
                            <a:defRPr/>
                          </a:pPr>
                          <a:r>
                            <a:rPr lang="en-US" sz="1600" baseline="0" dirty="0"/>
                            <a:t>Decomposition process of organic waste for 3 weeks</a:t>
                          </a:r>
                          <a:endParaRPr lang="id-ID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Science Fermentation Biology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Packaging of liquid organic fertilizer (leachate water)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baseline="0" dirty="0"/>
                            <a:t>Packaging in the form of used beverage bottles is given an attractive color and motif</a:t>
                          </a:r>
                        </a:p>
                        <a:p>
                          <a:pPr marL="342900" indent="-342900">
                            <a:buAutoNum type="arabicPeriod"/>
                          </a:pPr>
                          <a:r>
                            <a:rPr lang="en-US" sz="1600" baseline="0" dirty="0"/>
                            <a:t>The packaging bottle used has a capacity of 500 </a:t>
                          </a:r>
                          <a:r>
                            <a:rPr lang="en-US" sz="1600" baseline="0" dirty="0" err="1"/>
                            <a:t>Ml</a:t>
                          </a:r>
                          <a:r>
                            <a:rPr lang="en-US" sz="1600" baseline="0" dirty="0"/>
                            <a:t> or 1 Liter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Painting and Mathematics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6096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id-ID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REFERENCES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81100" y="1371600"/>
            <a:ext cx="6781800" cy="4267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just">
              <a:buFontTx/>
              <a:buAutoNum type="arabicPeriod"/>
              <a:defRPr/>
            </a:pPr>
            <a:r>
              <a:rPr lang="id-ID" sz="2000" dirty="0">
                <a:solidFill>
                  <a:srgbClr val="0000FF"/>
                </a:solidFill>
                <a:latin typeface="Arial Black" panose="020B0A04020102020204" pitchFamily="34" charset="0"/>
              </a:rPr>
              <a:t>Buku Laporan Adiwiyata  SMP Negeri 2 Sunggal tahun 2014</a:t>
            </a:r>
            <a:endParaRPr lang="en-US" sz="2000" dirty="0">
              <a:solidFill>
                <a:srgbClr val="0000FF"/>
              </a:solidFill>
              <a:latin typeface="Arial Black" panose="020B0A04020102020204" pitchFamily="34" charset="0"/>
            </a:endParaRPr>
          </a:p>
          <a:p>
            <a:pPr marL="342900" indent="-342900" algn="just">
              <a:buFontTx/>
              <a:buAutoNum type="arabicPeriod"/>
              <a:defRPr/>
            </a:pPr>
            <a:r>
              <a:rPr lang="en-US" altLang="zh-CN" sz="2000" dirty="0">
                <a:solidFill>
                  <a:srgbClr val="0000FF"/>
                </a:solidFill>
                <a:latin typeface="Arial Black" panose="020B0A04020102020204" pitchFamily="34" charset="0"/>
                <a:hlinkClick r:id="rId2"/>
              </a:rPr>
              <a:t>https://www.kompasiana.com/amp/lhapiye/air-sampah-jadi-pupuk-tanaman-bisa-kok_589e5d2b937e611a0eebc846</a:t>
            </a:r>
            <a:endParaRPr lang="id-ID" altLang="zh-CN" sz="2000" dirty="0">
              <a:solidFill>
                <a:srgbClr val="0000FF"/>
              </a:solidFill>
              <a:latin typeface="Arial Black" panose="020B0A04020102020204" pitchFamily="34" charset="0"/>
            </a:endParaRPr>
          </a:p>
          <a:p>
            <a:pPr marL="342900" indent="-342900" algn="just">
              <a:buFontTx/>
              <a:buAutoNum type="arabicPeriod"/>
              <a:defRPr/>
            </a:pPr>
            <a:r>
              <a:rPr lang="id-ID" sz="2000" dirty="0">
                <a:solidFill>
                  <a:srgbClr val="0000FF"/>
                </a:solidFill>
                <a:latin typeface="Arial Black" pitchFamily="34" charset="0"/>
                <a:hlinkClick r:id="rId3"/>
              </a:rPr>
              <a:t>https://core.ac.uk/download/pdf/19892260.pdf</a:t>
            </a:r>
            <a:endParaRPr lang="en-US" altLang="zh-CN" sz="2000" dirty="0">
              <a:solidFill>
                <a:srgbClr val="0000FF"/>
              </a:solidFill>
              <a:latin typeface="Arial Black" pitchFamily="34" charset="0"/>
            </a:endParaRPr>
          </a:p>
          <a:p>
            <a:pPr marL="342900" indent="-342900" algn="just">
              <a:buFontTx/>
              <a:buAutoNum type="arabicPeriod"/>
              <a:defRPr/>
            </a:pPr>
            <a:r>
              <a:rPr lang="x-none" sz="2000" dirty="0">
                <a:solidFill>
                  <a:srgbClr val="0000FF"/>
                </a:solidFill>
                <a:latin typeface="Arial Black" panose="020B0A04020102020204" pitchFamily="34" charset="0"/>
                <a:hlinkClick r:id="rId4"/>
              </a:rPr>
              <a:t>https://id.m.wikipedia.org/wiki/Air_lindi</a:t>
            </a:r>
            <a:endParaRPr lang="x-none" sz="2000" dirty="0">
              <a:solidFill>
                <a:srgbClr val="0000FF"/>
              </a:solidFill>
              <a:latin typeface="Arial Black" panose="020B0A04020102020204" pitchFamily="34" charset="0"/>
            </a:endParaRPr>
          </a:p>
          <a:p>
            <a:pPr marL="342900" indent="-342900" algn="just">
              <a:buFontTx/>
              <a:buAutoNum type="arabicPeriod"/>
              <a:defRPr/>
            </a:pPr>
            <a:r>
              <a:rPr lang="id-ID" sz="2000" dirty="0">
                <a:solidFill>
                  <a:srgbClr val="0000FF"/>
                </a:solidFill>
                <a:latin typeface="Arial Black" pitchFamily="34" charset="0"/>
                <a:hlinkClick r:id="rId5"/>
              </a:rPr>
              <a:t>https://media.neliti.com/media/publications/190743-ID-pemanfaatan-limbah-tomat-sebagai-agen-de.pdf</a:t>
            </a:r>
            <a:endParaRPr lang="en-US" sz="2000" dirty="0">
              <a:solidFill>
                <a:srgbClr val="0000FF"/>
              </a:solidFill>
              <a:latin typeface="Arial Black" pitchFamily="34" charset="0"/>
            </a:endParaRPr>
          </a:p>
          <a:p>
            <a:pPr algn="just">
              <a:defRPr/>
            </a:pP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2479900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"/>
          <p:cNvSpPr>
            <a:spLocks noChangeArrowheads="1" noChangeShapeType="1" noTextEdit="1"/>
          </p:cNvSpPr>
          <p:nvPr/>
        </p:nvSpPr>
        <p:spPr bwMode="auto">
          <a:xfrm>
            <a:off x="457200" y="381000"/>
            <a:ext cx="8229600" cy="45259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2D9D6-7FD7-4FAA-9740-CC1057DFD26F}"/>
              </a:ext>
            </a:extLst>
          </p:cNvPr>
          <p:cNvSpPr txBox="1"/>
          <p:nvPr/>
        </p:nvSpPr>
        <p:spPr>
          <a:xfrm>
            <a:off x="373117" y="5476349"/>
            <a:ext cx="8397766" cy="98488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000" b="1" dirty="0">
                <a:solidFill>
                  <a:srgbClr val="FFFF00"/>
                </a:solidFill>
                <a:effectLst/>
                <a:latin typeface="Fira Sans Condensed SemiBold" panose="020B06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Struggle that I do today is the single way to build a better future</a:t>
            </a:r>
            <a:r>
              <a:rPr lang="en-ID" sz="2000" b="1" dirty="0">
                <a:solidFill>
                  <a:srgbClr val="FFFF00"/>
                </a:solidFill>
                <a:effectLst/>
                <a:latin typeface="Fira Sans Condensed SemiBold" panose="020B0603050000020004" pitchFamily="34" charset="0"/>
                <a:cs typeface="Times New Roman" panose="02020603050405020304" pitchFamily="18" charset="0"/>
              </a:rPr>
              <a:t>.</a:t>
            </a:r>
            <a:r>
              <a:rPr lang="en-ID" sz="2000" b="1" dirty="0">
                <a:solidFill>
                  <a:srgbClr val="FFFF00"/>
                </a:solidFill>
                <a:effectLst/>
                <a:latin typeface="Fira Sans Condensed SemiBold" panose="020B06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ID" sz="2000" b="1" dirty="0">
                <a:solidFill>
                  <a:srgbClr val="FFFF00"/>
                </a:solidFill>
                <a:effectLst/>
                <a:latin typeface="Fira Sans Condensed SemiBold" panose="020B06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I cannot do great things, I can do small things in a great way.</a:t>
            </a:r>
          </a:p>
          <a:p>
            <a:pPr algn="ctr"/>
            <a:r>
              <a:rPr lang="en-ID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~ Martin Luther King, Jr. ~</a:t>
            </a:r>
            <a:endParaRPr lang="en-ID" sz="2000" b="1" dirty="0">
              <a:solidFill>
                <a:schemeClr val="bg1"/>
              </a:solidFill>
              <a:latin typeface="Fira Sans Condensed SemiBold" panose="020B06030500000200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223;p18">
            <a:extLst>
              <a:ext uri="{FF2B5EF4-FFF2-40B4-BE49-F238E27FC236}">
                <a16:creationId xmlns:a16="http://schemas.microsoft.com/office/drawing/2014/main" id="{4C873198-AB99-470C-A910-D4CD7BECF2E7}"/>
              </a:ext>
            </a:extLst>
          </p:cNvPr>
          <p:cNvGrpSpPr/>
          <p:nvPr/>
        </p:nvGrpSpPr>
        <p:grpSpPr>
          <a:xfrm>
            <a:off x="-1308248" y="196007"/>
            <a:ext cx="11760494" cy="1382113"/>
            <a:chOff x="1067194" y="-116548"/>
            <a:chExt cx="15680659" cy="1842817"/>
          </a:xfrm>
        </p:grpSpPr>
        <p:sp>
          <p:nvSpPr>
            <p:cNvPr id="32" name="Google Shape;224;p18">
              <a:extLst>
                <a:ext uri="{FF2B5EF4-FFF2-40B4-BE49-F238E27FC236}">
                  <a16:creationId xmlns:a16="http://schemas.microsoft.com/office/drawing/2014/main" id="{B489AD6C-C341-409D-8DBA-F73A84EAC511}"/>
                </a:ext>
              </a:extLst>
            </p:cNvPr>
            <p:cNvSpPr txBox="1"/>
            <p:nvPr/>
          </p:nvSpPr>
          <p:spPr>
            <a:xfrm>
              <a:off x="1067194" y="335457"/>
              <a:ext cx="15680659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3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3600" b="1" kern="0" dirty="0">
                  <a:latin typeface="Times New Roman" panose="02020603050405020304" pitchFamily="18" charset="0"/>
                  <a:ea typeface="Berkshire Swash"/>
                  <a:cs typeface="Times New Roman" panose="02020603050405020304" pitchFamily="18" charset="0"/>
                  <a:sym typeface="Berkshire Swash"/>
                </a:rPr>
                <a:t>Agenda Page</a:t>
              </a:r>
              <a:endParaRPr sz="8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3" name="Google Shape;225;p18">
              <a:extLst>
                <a:ext uri="{FF2B5EF4-FFF2-40B4-BE49-F238E27FC236}">
                  <a16:creationId xmlns:a16="http://schemas.microsoft.com/office/drawing/2014/main" id="{32587E2C-FC0A-463B-9771-693BF7291711}"/>
                </a:ext>
              </a:extLst>
            </p:cNvPr>
            <p:cNvSpPr/>
            <p:nvPr/>
          </p:nvSpPr>
          <p:spPr>
            <a:xfrm>
              <a:off x="7487774" y="-116548"/>
              <a:ext cx="2839500" cy="557252"/>
            </a:xfrm>
            <a:custGeom>
              <a:avLst/>
              <a:gdLst/>
              <a:ahLst/>
              <a:cxnLst/>
              <a:rect l="l" t="t" r="r" b="b"/>
              <a:pathLst>
                <a:path w="2839500" h="557252" extrusionOk="0">
                  <a:moveTo>
                    <a:pt x="0" y="0"/>
                  </a:moveTo>
                  <a:lnTo>
                    <a:pt x="2839499" y="0"/>
                  </a:lnTo>
                  <a:lnTo>
                    <a:pt x="2839499" y="557252"/>
                  </a:lnTo>
                  <a:lnTo>
                    <a:pt x="0" y="5572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4" name="Google Shape;226;p18">
              <a:extLst>
                <a:ext uri="{FF2B5EF4-FFF2-40B4-BE49-F238E27FC236}">
                  <a16:creationId xmlns:a16="http://schemas.microsoft.com/office/drawing/2014/main" id="{F6D3865A-F2F7-4B72-815B-11921339DD1B}"/>
                </a:ext>
              </a:extLst>
            </p:cNvPr>
            <p:cNvSpPr/>
            <p:nvPr/>
          </p:nvSpPr>
          <p:spPr>
            <a:xfrm rot="10800000" flipH="1">
              <a:off x="7487773" y="1169017"/>
              <a:ext cx="2839500" cy="557252"/>
            </a:xfrm>
            <a:custGeom>
              <a:avLst/>
              <a:gdLst/>
              <a:ahLst/>
              <a:cxnLst/>
              <a:rect l="l" t="t" r="r" b="b"/>
              <a:pathLst>
                <a:path w="2839500" h="557252" extrusionOk="0">
                  <a:moveTo>
                    <a:pt x="0" y="557252"/>
                  </a:moveTo>
                  <a:lnTo>
                    <a:pt x="2839499" y="557252"/>
                  </a:lnTo>
                  <a:lnTo>
                    <a:pt x="2839499" y="0"/>
                  </a:lnTo>
                  <a:lnTo>
                    <a:pt x="0" y="0"/>
                  </a:lnTo>
                  <a:lnTo>
                    <a:pt x="0" y="557252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35" name="Google Shape;227;p18">
            <a:extLst>
              <a:ext uri="{FF2B5EF4-FFF2-40B4-BE49-F238E27FC236}">
                <a16:creationId xmlns:a16="http://schemas.microsoft.com/office/drawing/2014/main" id="{E9DF0811-80B5-492D-85B4-D5B4620251D3}"/>
              </a:ext>
            </a:extLst>
          </p:cNvPr>
          <p:cNvSpPr/>
          <p:nvPr/>
        </p:nvSpPr>
        <p:spPr>
          <a:xfrm>
            <a:off x="6477" y="1676399"/>
            <a:ext cx="3057740" cy="2681812"/>
          </a:xfrm>
          <a:custGeom>
            <a:avLst/>
            <a:gdLst/>
            <a:ahLst/>
            <a:cxnLst/>
            <a:rect l="l" t="t" r="r" b="b"/>
            <a:pathLst>
              <a:path w="3518414" h="3531658" extrusionOk="0">
                <a:moveTo>
                  <a:pt x="0" y="0"/>
                </a:moveTo>
                <a:lnTo>
                  <a:pt x="3518414" y="0"/>
                </a:lnTo>
                <a:lnTo>
                  <a:pt x="3518414" y="3531658"/>
                </a:lnTo>
                <a:lnTo>
                  <a:pt x="0" y="3531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7" name="Google Shape;229;p18">
            <a:extLst>
              <a:ext uri="{FF2B5EF4-FFF2-40B4-BE49-F238E27FC236}">
                <a16:creationId xmlns:a16="http://schemas.microsoft.com/office/drawing/2014/main" id="{BF322CCB-C8B2-4FC6-8374-B5CE17146B78}"/>
              </a:ext>
            </a:extLst>
          </p:cNvPr>
          <p:cNvGrpSpPr/>
          <p:nvPr/>
        </p:nvGrpSpPr>
        <p:grpSpPr>
          <a:xfrm>
            <a:off x="1050213" y="2547952"/>
            <a:ext cx="1029247" cy="951382"/>
            <a:chOff x="0" y="0"/>
            <a:chExt cx="812800" cy="812800"/>
          </a:xfrm>
        </p:grpSpPr>
        <p:sp>
          <p:nvSpPr>
            <p:cNvPr id="39" name="Google Shape;230;p18">
              <a:extLst>
                <a:ext uri="{FF2B5EF4-FFF2-40B4-BE49-F238E27FC236}">
                  <a16:creationId xmlns:a16="http://schemas.microsoft.com/office/drawing/2014/main" id="{6FA21692-DE90-481D-BBDE-FD7AE33A37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31;p18">
              <a:extLst>
                <a:ext uri="{FF2B5EF4-FFF2-40B4-BE49-F238E27FC236}">
                  <a16:creationId xmlns:a16="http://schemas.microsoft.com/office/drawing/2014/main" id="{388DCE2E-C2F4-42F8-B0EB-2F1644E18B7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234;p18">
            <a:extLst>
              <a:ext uri="{FF2B5EF4-FFF2-40B4-BE49-F238E27FC236}">
                <a16:creationId xmlns:a16="http://schemas.microsoft.com/office/drawing/2014/main" id="{2A3E0695-6745-45B9-8CC6-2A13828AABF6}"/>
              </a:ext>
            </a:extLst>
          </p:cNvPr>
          <p:cNvSpPr txBox="1"/>
          <p:nvPr/>
        </p:nvSpPr>
        <p:spPr>
          <a:xfrm>
            <a:off x="158057" y="4407673"/>
            <a:ext cx="26787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ISSUE</a:t>
            </a:r>
            <a:endParaRPr sz="1600" b="1" kern="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3" name="Google Shape;235;p18">
            <a:extLst>
              <a:ext uri="{FF2B5EF4-FFF2-40B4-BE49-F238E27FC236}">
                <a16:creationId xmlns:a16="http://schemas.microsoft.com/office/drawing/2014/main" id="{DFA3C37F-1989-4849-AE54-A9B971C4CF40}"/>
              </a:ext>
            </a:extLst>
          </p:cNvPr>
          <p:cNvSpPr/>
          <p:nvPr/>
        </p:nvSpPr>
        <p:spPr>
          <a:xfrm>
            <a:off x="2962060" y="3367872"/>
            <a:ext cx="3057740" cy="2651928"/>
          </a:xfrm>
          <a:custGeom>
            <a:avLst/>
            <a:gdLst/>
            <a:ahLst/>
            <a:cxnLst/>
            <a:rect l="l" t="t" r="r" b="b"/>
            <a:pathLst>
              <a:path w="3518414" h="3531658" extrusionOk="0">
                <a:moveTo>
                  <a:pt x="0" y="0"/>
                </a:moveTo>
                <a:lnTo>
                  <a:pt x="3518414" y="0"/>
                </a:lnTo>
                <a:lnTo>
                  <a:pt x="3518414" y="3531657"/>
                </a:lnTo>
                <a:lnTo>
                  <a:pt x="0" y="35316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236;p18">
            <a:extLst>
              <a:ext uri="{FF2B5EF4-FFF2-40B4-BE49-F238E27FC236}">
                <a16:creationId xmlns:a16="http://schemas.microsoft.com/office/drawing/2014/main" id="{31A530FE-6896-4F6F-A431-E4E7E510CB68}"/>
              </a:ext>
            </a:extLst>
          </p:cNvPr>
          <p:cNvGrpSpPr/>
          <p:nvPr/>
        </p:nvGrpSpPr>
        <p:grpSpPr>
          <a:xfrm>
            <a:off x="3980022" y="4245196"/>
            <a:ext cx="1021818" cy="953129"/>
            <a:chOff x="0" y="0"/>
            <a:chExt cx="1788604" cy="1788604"/>
          </a:xfrm>
        </p:grpSpPr>
        <p:grpSp>
          <p:nvGrpSpPr>
            <p:cNvPr id="45" name="Google Shape;237;p18">
              <a:extLst>
                <a:ext uri="{FF2B5EF4-FFF2-40B4-BE49-F238E27FC236}">
                  <a16:creationId xmlns:a16="http://schemas.microsoft.com/office/drawing/2014/main" id="{D3B4774B-8296-4D4A-86FB-8F54AC9F6C34}"/>
                </a:ext>
              </a:extLst>
            </p:cNvPr>
            <p:cNvGrpSpPr/>
            <p:nvPr/>
          </p:nvGrpSpPr>
          <p:grpSpPr>
            <a:xfrm>
              <a:off x="0" y="0"/>
              <a:ext cx="1788604" cy="1788604"/>
              <a:chOff x="0" y="0"/>
              <a:chExt cx="812800" cy="812800"/>
            </a:xfrm>
          </p:grpSpPr>
          <p:sp>
            <p:nvSpPr>
              <p:cNvPr id="47" name="Google Shape;238;p18">
                <a:extLst>
                  <a:ext uri="{FF2B5EF4-FFF2-40B4-BE49-F238E27FC236}">
                    <a16:creationId xmlns:a16="http://schemas.microsoft.com/office/drawing/2014/main" id="{6F3422FB-A0BE-4370-AE8A-A896298D73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8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39;p18">
                <a:extLst>
                  <a:ext uri="{FF2B5EF4-FFF2-40B4-BE49-F238E27FC236}">
                    <a16:creationId xmlns:a16="http://schemas.microsoft.com/office/drawing/2014/main" id="{69AB314B-7740-4BE0-BDB5-187A5B87CF2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" name="Google Shape;240;p18">
              <a:extLst>
                <a:ext uri="{FF2B5EF4-FFF2-40B4-BE49-F238E27FC236}">
                  <a16:creationId xmlns:a16="http://schemas.microsoft.com/office/drawing/2014/main" id="{7B57BBF8-4E26-4CB4-86B4-7310E0F450A5}"/>
                </a:ext>
              </a:extLst>
            </p:cNvPr>
            <p:cNvSpPr txBox="1"/>
            <p:nvPr/>
          </p:nvSpPr>
          <p:spPr>
            <a:xfrm>
              <a:off x="252733" y="330755"/>
              <a:ext cx="1283135" cy="1212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6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30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Berkshire Swash"/>
                  <a:cs typeface="Times New Roman" panose="02020603050405020304" pitchFamily="18" charset="0"/>
                  <a:sym typeface="Berkshire Swash"/>
                </a:rPr>
                <a:t>02</a:t>
              </a:r>
              <a:endParaRPr sz="3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51" name="Google Shape;243;p18">
            <a:extLst>
              <a:ext uri="{FF2B5EF4-FFF2-40B4-BE49-F238E27FC236}">
                <a16:creationId xmlns:a16="http://schemas.microsoft.com/office/drawing/2014/main" id="{ECE74739-4E70-4B44-AB6E-F50B5F7EA05D}"/>
              </a:ext>
            </a:extLst>
          </p:cNvPr>
          <p:cNvSpPr/>
          <p:nvPr/>
        </p:nvSpPr>
        <p:spPr>
          <a:xfrm>
            <a:off x="6172200" y="1676400"/>
            <a:ext cx="2893609" cy="2681812"/>
          </a:xfrm>
          <a:custGeom>
            <a:avLst/>
            <a:gdLst/>
            <a:ahLst/>
            <a:cxnLst/>
            <a:rect l="l" t="t" r="r" b="b"/>
            <a:pathLst>
              <a:path w="3518414" h="3531658" extrusionOk="0">
                <a:moveTo>
                  <a:pt x="0" y="0"/>
                </a:moveTo>
                <a:lnTo>
                  <a:pt x="3518413" y="0"/>
                </a:lnTo>
                <a:lnTo>
                  <a:pt x="3518413" y="3531658"/>
                </a:lnTo>
                <a:lnTo>
                  <a:pt x="0" y="3531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" name="Google Shape;244;p18">
            <a:extLst>
              <a:ext uri="{FF2B5EF4-FFF2-40B4-BE49-F238E27FC236}">
                <a16:creationId xmlns:a16="http://schemas.microsoft.com/office/drawing/2014/main" id="{E2D50EF6-D947-4C47-9F22-F88FA4DE976B}"/>
              </a:ext>
            </a:extLst>
          </p:cNvPr>
          <p:cNvGrpSpPr/>
          <p:nvPr/>
        </p:nvGrpSpPr>
        <p:grpSpPr>
          <a:xfrm>
            <a:off x="7085410" y="2547952"/>
            <a:ext cx="992982" cy="886098"/>
            <a:chOff x="0" y="0"/>
            <a:chExt cx="1788604" cy="1788604"/>
          </a:xfrm>
        </p:grpSpPr>
        <p:grpSp>
          <p:nvGrpSpPr>
            <p:cNvPr id="53" name="Google Shape;245;p18">
              <a:extLst>
                <a:ext uri="{FF2B5EF4-FFF2-40B4-BE49-F238E27FC236}">
                  <a16:creationId xmlns:a16="http://schemas.microsoft.com/office/drawing/2014/main" id="{0ACD6299-071A-4DFF-8960-6F4F91BC2E11}"/>
                </a:ext>
              </a:extLst>
            </p:cNvPr>
            <p:cNvGrpSpPr/>
            <p:nvPr/>
          </p:nvGrpSpPr>
          <p:grpSpPr>
            <a:xfrm>
              <a:off x="0" y="0"/>
              <a:ext cx="1788604" cy="1788604"/>
              <a:chOff x="0" y="0"/>
              <a:chExt cx="812800" cy="812800"/>
            </a:xfrm>
          </p:grpSpPr>
          <p:sp>
            <p:nvSpPr>
              <p:cNvPr id="55" name="Google Shape;246;p18">
                <a:extLst>
                  <a:ext uri="{FF2B5EF4-FFF2-40B4-BE49-F238E27FC236}">
                    <a16:creationId xmlns:a16="http://schemas.microsoft.com/office/drawing/2014/main" id="{DEDFC90C-70BA-4935-9414-F79B6C4C62E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8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47;p18">
                <a:extLst>
                  <a:ext uri="{FF2B5EF4-FFF2-40B4-BE49-F238E27FC236}">
                    <a16:creationId xmlns:a16="http://schemas.microsoft.com/office/drawing/2014/main" id="{7832823B-2C95-407D-BB9A-8916E68C582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248;p18">
              <a:extLst>
                <a:ext uri="{FF2B5EF4-FFF2-40B4-BE49-F238E27FC236}">
                  <a16:creationId xmlns:a16="http://schemas.microsoft.com/office/drawing/2014/main" id="{24A71F15-7AC5-4697-91C1-F3296DDAFB3B}"/>
                </a:ext>
              </a:extLst>
            </p:cNvPr>
            <p:cNvSpPr txBox="1"/>
            <p:nvPr/>
          </p:nvSpPr>
          <p:spPr>
            <a:xfrm>
              <a:off x="252733" y="189585"/>
              <a:ext cx="1283137" cy="1304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6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30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Berkshire Swash"/>
                  <a:cs typeface="Times New Roman" panose="02020603050405020304" pitchFamily="18" charset="0"/>
                  <a:sym typeface="Berkshire Swash"/>
                </a:rPr>
                <a:t>03</a:t>
              </a:r>
              <a:endParaRPr sz="3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58" name="Google Shape;240;p18">
            <a:extLst>
              <a:ext uri="{FF2B5EF4-FFF2-40B4-BE49-F238E27FC236}">
                <a16:creationId xmlns:a16="http://schemas.microsoft.com/office/drawing/2014/main" id="{ED5CF498-FF95-4A57-8F5F-3BDC678A7966}"/>
              </a:ext>
            </a:extLst>
          </p:cNvPr>
          <p:cNvSpPr txBox="1"/>
          <p:nvPr/>
        </p:nvSpPr>
        <p:spPr>
          <a:xfrm>
            <a:off x="1207765" y="2641874"/>
            <a:ext cx="7330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6"/>
              </a:lnSpc>
              <a:buClr>
                <a:srgbClr val="000000"/>
              </a:buClr>
              <a:buFont typeface="Arial"/>
              <a:buNone/>
            </a:pPr>
            <a:r>
              <a:rPr lang="en-US" sz="3000" kern="0" dirty="0">
                <a:solidFill>
                  <a:srgbClr val="FFFFFF"/>
                </a:solidFill>
                <a:latin typeface="Times New Roman" panose="02020603050405020304" pitchFamily="18" charset="0"/>
                <a:ea typeface="Berkshire Swash"/>
                <a:cs typeface="Times New Roman" panose="02020603050405020304" pitchFamily="18" charset="0"/>
                <a:sym typeface="Berkshire Swash"/>
              </a:rPr>
              <a:t>01</a:t>
            </a:r>
            <a:endParaRPr sz="30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9" name="Google Shape;234;p18">
            <a:extLst>
              <a:ext uri="{FF2B5EF4-FFF2-40B4-BE49-F238E27FC236}">
                <a16:creationId xmlns:a16="http://schemas.microsoft.com/office/drawing/2014/main" id="{5DB731A1-A78A-412A-AC20-785B07BE8F7C}"/>
              </a:ext>
            </a:extLst>
          </p:cNvPr>
          <p:cNvSpPr txBox="1"/>
          <p:nvPr/>
        </p:nvSpPr>
        <p:spPr>
          <a:xfrm>
            <a:off x="2975672" y="6117299"/>
            <a:ext cx="319652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NEGATIVE IMPACT</a:t>
            </a:r>
            <a:endParaRPr sz="1600" b="1" kern="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0" name="Google Shape;234;p18">
            <a:extLst>
              <a:ext uri="{FF2B5EF4-FFF2-40B4-BE49-F238E27FC236}">
                <a16:creationId xmlns:a16="http://schemas.microsoft.com/office/drawing/2014/main" id="{42986F25-DC96-4499-A283-63857A3EAD64}"/>
              </a:ext>
            </a:extLst>
          </p:cNvPr>
          <p:cNvSpPr txBox="1"/>
          <p:nvPr/>
        </p:nvSpPr>
        <p:spPr>
          <a:xfrm>
            <a:off x="5940996" y="4358211"/>
            <a:ext cx="319652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GOALS</a:t>
            </a:r>
            <a:endParaRPr sz="1600" b="1" kern="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660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8" grpId="0"/>
      <p:bldP spid="59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223;p18">
            <a:extLst>
              <a:ext uri="{FF2B5EF4-FFF2-40B4-BE49-F238E27FC236}">
                <a16:creationId xmlns:a16="http://schemas.microsoft.com/office/drawing/2014/main" id="{4C873198-AB99-470C-A910-D4CD7BECF2E7}"/>
              </a:ext>
            </a:extLst>
          </p:cNvPr>
          <p:cNvGrpSpPr/>
          <p:nvPr/>
        </p:nvGrpSpPr>
        <p:grpSpPr>
          <a:xfrm>
            <a:off x="-1308248" y="196007"/>
            <a:ext cx="11760494" cy="1382113"/>
            <a:chOff x="1067194" y="-116548"/>
            <a:chExt cx="15680659" cy="1842817"/>
          </a:xfrm>
        </p:grpSpPr>
        <p:sp>
          <p:nvSpPr>
            <p:cNvPr id="32" name="Google Shape;224;p18">
              <a:extLst>
                <a:ext uri="{FF2B5EF4-FFF2-40B4-BE49-F238E27FC236}">
                  <a16:creationId xmlns:a16="http://schemas.microsoft.com/office/drawing/2014/main" id="{B489AD6C-C341-409D-8DBA-F73A84EAC511}"/>
                </a:ext>
              </a:extLst>
            </p:cNvPr>
            <p:cNvSpPr txBox="1"/>
            <p:nvPr/>
          </p:nvSpPr>
          <p:spPr>
            <a:xfrm>
              <a:off x="1067194" y="335457"/>
              <a:ext cx="15680659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3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3600" b="1" kern="0" dirty="0">
                  <a:latin typeface="Times New Roman" panose="02020603050405020304" pitchFamily="18" charset="0"/>
                  <a:ea typeface="Berkshire Swash"/>
                  <a:cs typeface="Times New Roman" panose="02020603050405020304" pitchFamily="18" charset="0"/>
                  <a:sym typeface="Berkshire Swash"/>
                </a:rPr>
                <a:t>Agenda Page</a:t>
              </a:r>
              <a:endParaRPr sz="8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3" name="Google Shape;225;p18">
              <a:extLst>
                <a:ext uri="{FF2B5EF4-FFF2-40B4-BE49-F238E27FC236}">
                  <a16:creationId xmlns:a16="http://schemas.microsoft.com/office/drawing/2014/main" id="{32587E2C-FC0A-463B-9771-693BF7291711}"/>
                </a:ext>
              </a:extLst>
            </p:cNvPr>
            <p:cNvSpPr/>
            <p:nvPr/>
          </p:nvSpPr>
          <p:spPr>
            <a:xfrm>
              <a:off x="7487774" y="-116548"/>
              <a:ext cx="2839500" cy="557252"/>
            </a:xfrm>
            <a:custGeom>
              <a:avLst/>
              <a:gdLst/>
              <a:ahLst/>
              <a:cxnLst/>
              <a:rect l="l" t="t" r="r" b="b"/>
              <a:pathLst>
                <a:path w="2839500" h="557252" extrusionOk="0">
                  <a:moveTo>
                    <a:pt x="0" y="0"/>
                  </a:moveTo>
                  <a:lnTo>
                    <a:pt x="2839499" y="0"/>
                  </a:lnTo>
                  <a:lnTo>
                    <a:pt x="2839499" y="557252"/>
                  </a:lnTo>
                  <a:lnTo>
                    <a:pt x="0" y="5572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4" name="Google Shape;226;p18">
              <a:extLst>
                <a:ext uri="{FF2B5EF4-FFF2-40B4-BE49-F238E27FC236}">
                  <a16:creationId xmlns:a16="http://schemas.microsoft.com/office/drawing/2014/main" id="{F6D3865A-F2F7-4B72-815B-11921339DD1B}"/>
                </a:ext>
              </a:extLst>
            </p:cNvPr>
            <p:cNvSpPr/>
            <p:nvPr/>
          </p:nvSpPr>
          <p:spPr>
            <a:xfrm rot="10800000" flipH="1">
              <a:off x="7487773" y="1169017"/>
              <a:ext cx="2839500" cy="557252"/>
            </a:xfrm>
            <a:custGeom>
              <a:avLst/>
              <a:gdLst/>
              <a:ahLst/>
              <a:cxnLst/>
              <a:rect l="l" t="t" r="r" b="b"/>
              <a:pathLst>
                <a:path w="2839500" h="557252" extrusionOk="0">
                  <a:moveTo>
                    <a:pt x="0" y="557252"/>
                  </a:moveTo>
                  <a:lnTo>
                    <a:pt x="2839499" y="557252"/>
                  </a:lnTo>
                  <a:lnTo>
                    <a:pt x="2839499" y="0"/>
                  </a:lnTo>
                  <a:lnTo>
                    <a:pt x="0" y="0"/>
                  </a:lnTo>
                  <a:lnTo>
                    <a:pt x="0" y="557252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35" name="Google Shape;227;p18">
            <a:extLst>
              <a:ext uri="{FF2B5EF4-FFF2-40B4-BE49-F238E27FC236}">
                <a16:creationId xmlns:a16="http://schemas.microsoft.com/office/drawing/2014/main" id="{E9DF0811-80B5-492D-85B4-D5B4620251D3}"/>
              </a:ext>
            </a:extLst>
          </p:cNvPr>
          <p:cNvSpPr/>
          <p:nvPr/>
        </p:nvSpPr>
        <p:spPr>
          <a:xfrm>
            <a:off x="6477" y="1676399"/>
            <a:ext cx="3057740" cy="2681812"/>
          </a:xfrm>
          <a:custGeom>
            <a:avLst/>
            <a:gdLst/>
            <a:ahLst/>
            <a:cxnLst/>
            <a:rect l="l" t="t" r="r" b="b"/>
            <a:pathLst>
              <a:path w="3518414" h="3531658" extrusionOk="0">
                <a:moveTo>
                  <a:pt x="0" y="0"/>
                </a:moveTo>
                <a:lnTo>
                  <a:pt x="3518414" y="0"/>
                </a:lnTo>
                <a:lnTo>
                  <a:pt x="3518414" y="3531658"/>
                </a:lnTo>
                <a:lnTo>
                  <a:pt x="0" y="3531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7" name="Google Shape;229;p18">
            <a:extLst>
              <a:ext uri="{FF2B5EF4-FFF2-40B4-BE49-F238E27FC236}">
                <a16:creationId xmlns:a16="http://schemas.microsoft.com/office/drawing/2014/main" id="{BF322CCB-C8B2-4FC6-8374-B5CE17146B78}"/>
              </a:ext>
            </a:extLst>
          </p:cNvPr>
          <p:cNvGrpSpPr/>
          <p:nvPr/>
        </p:nvGrpSpPr>
        <p:grpSpPr>
          <a:xfrm>
            <a:off x="1050213" y="2547952"/>
            <a:ext cx="1029247" cy="951382"/>
            <a:chOff x="0" y="0"/>
            <a:chExt cx="812800" cy="812800"/>
          </a:xfrm>
        </p:grpSpPr>
        <p:sp>
          <p:nvSpPr>
            <p:cNvPr id="39" name="Google Shape;230;p18">
              <a:extLst>
                <a:ext uri="{FF2B5EF4-FFF2-40B4-BE49-F238E27FC236}">
                  <a16:creationId xmlns:a16="http://schemas.microsoft.com/office/drawing/2014/main" id="{6FA21692-DE90-481D-BBDE-FD7AE33A37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31;p18">
              <a:extLst>
                <a:ext uri="{FF2B5EF4-FFF2-40B4-BE49-F238E27FC236}">
                  <a16:creationId xmlns:a16="http://schemas.microsoft.com/office/drawing/2014/main" id="{388DCE2E-C2F4-42F8-B0EB-2F1644E18B7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234;p18">
            <a:extLst>
              <a:ext uri="{FF2B5EF4-FFF2-40B4-BE49-F238E27FC236}">
                <a16:creationId xmlns:a16="http://schemas.microsoft.com/office/drawing/2014/main" id="{2A3E0695-6745-45B9-8CC6-2A13828AABF6}"/>
              </a:ext>
            </a:extLst>
          </p:cNvPr>
          <p:cNvSpPr txBox="1"/>
          <p:nvPr/>
        </p:nvSpPr>
        <p:spPr>
          <a:xfrm>
            <a:off x="225486" y="4418389"/>
            <a:ext cx="2678700" cy="38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-US" sz="2200" b="1" kern="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BENEFITS</a:t>
            </a:r>
            <a:endParaRPr sz="2200" b="1" kern="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3" name="Google Shape;235;p18">
            <a:extLst>
              <a:ext uri="{FF2B5EF4-FFF2-40B4-BE49-F238E27FC236}">
                <a16:creationId xmlns:a16="http://schemas.microsoft.com/office/drawing/2014/main" id="{DFA3C37F-1989-4849-AE54-A9B971C4CF40}"/>
              </a:ext>
            </a:extLst>
          </p:cNvPr>
          <p:cNvSpPr/>
          <p:nvPr/>
        </p:nvSpPr>
        <p:spPr>
          <a:xfrm>
            <a:off x="2962060" y="3367872"/>
            <a:ext cx="3057740" cy="2651928"/>
          </a:xfrm>
          <a:custGeom>
            <a:avLst/>
            <a:gdLst/>
            <a:ahLst/>
            <a:cxnLst/>
            <a:rect l="l" t="t" r="r" b="b"/>
            <a:pathLst>
              <a:path w="3518414" h="3531658" extrusionOk="0">
                <a:moveTo>
                  <a:pt x="0" y="0"/>
                </a:moveTo>
                <a:lnTo>
                  <a:pt x="3518414" y="0"/>
                </a:lnTo>
                <a:lnTo>
                  <a:pt x="3518414" y="3531657"/>
                </a:lnTo>
                <a:lnTo>
                  <a:pt x="0" y="35316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236;p18">
            <a:extLst>
              <a:ext uri="{FF2B5EF4-FFF2-40B4-BE49-F238E27FC236}">
                <a16:creationId xmlns:a16="http://schemas.microsoft.com/office/drawing/2014/main" id="{31A530FE-6896-4F6F-A431-E4E7E510CB68}"/>
              </a:ext>
            </a:extLst>
          </p:cNvPr>
          <p:cNvGrpSpPr/>
          <p:nvPr/>
        </p:nvGrpSpPr>
        <p:grpSpPr>
          <a:xfrm>
            <a:off x="3980022" y="4245196"/>
            <a:ext cx="1021818" cy="953129"/>
            <a:chOff x="0" y="0"/>
            <a:chExt cx="1788604" cy="1788604"/>
          </a:xfrm>
        </p:grpSpPr>
        <p:grpSp>
          <p:nvGrpSpPr>
            <p:cNvPr id="45" name="Google Shape;237;p18">
              <a:extLst>
                <a:ext uri="{FF2B5EF4-FFF2-40B4-BE49-F238E27FC236}">
                  <a16:creationId xmlns:a16="http://schemas.microsoft.com/office/drawing/2014/main" id="{D3B4774B-8296-4D4A-86FB-8F54AC9F6C34}"/>
                </a:ext>
              </a:extLst>
            </p:cNvPr>
            <p:cNvGrpSpPr/>
            <p:nvPr/>
          </p:nvGrpSpPr>
          <p:grpSpPr>
            <a:xfrm>
              <a:off x="0" y="0"/>
              <a:ext cx="1788604" cy="1788604"/>
              <a:chOff x="0" y="0"/>
              <a:chExt cx="812800" cy="812800"/>
            </a:xfrm>
          </p:grpSpPr>
          <p:sp>
            <p:nvSpPr>
              <p:cNvPr id="47" name="Google Shape;238;p18">
                <a:extLst>
                  <a:ext uri="{FF2B5EF4-FFF2-40B4-BE49-F238E27FC236}">
                    <a16:creationId xmlns:a16="http://schemas.microsoft.com/office/drawing/2014/main" id="{6F3422FB-A0BE-4370-AE8A-A896298D73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8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39;p18">
                <a:extLst>
                  <a:ext uri="{FF2B5EF4-FFF2-40B4-BE49-F238E27FC236}">
                    <a16:creationId xmlns:a16="http://schemas.microsoft.com/office/drawing/2014/main" id="{69AB314B-7740-4BE0-BDB5-187A5B87CF2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" name="Google Shape;240;p18">
              <a:extLst>
                <a:ext uri="{FF2B5EF4-FFF2-40B4-BE49-F238E27FC236}">
                  <a16:creationId xmlns:a16="http://schemas.microsoft.com/office/drawing/2014/main" id="{7B57BBF8-4E26-4CB4-86B4-7310E0F450A5}"/>
                </a:ext>
              </a:extLst>
            </p:cNvPr>
            <p:cNvSpPr txBox="1"/>
            <p:nvPr/>
          </p:nvSpPr>
          <p:spPr>
            <a:xfrm>
              <a:off x="252733" y="330755"/>
              <a:ext cx="1283135" cy="1212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6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30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Berkshire Swash"/>
                  <a:cs typeface="Times New Roman" panose="02020603050405020304" pitchFamily="18" charset="0"/>
                  <a:sym typeface="Berkshire Swash"/>
                </a:rPr>
                <a:t>05</a:t>
              </a:r>
              <a:endParaRPr sz="3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51" name="Google Shape;243;p18">
            <a:extLst>
              <a:ext uri="{FF2B5EF4-FFF2-40B4-BE49-F238E27FC236}">
                <a16:creationId xmlns:a16="http://schemas.microsoft.com/office/drawing/2014/main" id="{ECE74739-4E70-4B44-AB6E-F50B5F7EA05D}"/>
              </a:ext>
            </a:extLst>
          </p:cNvPr>
          <p:cNvSpPr/>
          <p:nvPr/>
        </p:nvSpPr>
        <p:spPr>
          <a:xfrm>
            <a:off x="6172200" y="1676400"/>
            <a:ext cx="2893609" cy="2681812"/>
          </a:xfrm>
          <a:custGeom>
            <a:avLst/>
            <a:gdLst/>
            <a:ahLst/>
            <a:cxnLst/>
            <a:rect l="l" t="t" r="r" b="b"/>
            <a:pathLst>
              <a:path w="3518414" h="3531658" extrusionOk="0">
                <a:moveTo>
                  <a:pt x="0" y="0"/>
                </a:moveTo>
                <a:lnTo>
                  <a:pt x="3518413" y="0"/>
                </a:lnTo>
                <a:lnTo>
                  <a:pt x="3518413" y="3531658"/>
                </a:lnTo>
                <a:lnTo>
                  <a:pt x="0" y="3531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" name="Google Shape;244;p18">
            <a:extLst>
              <a:ext uri="{FF2B5EF4-FFF2-40B4-BE49-F238E27FC236}">
                <a16:creationId xmlns:a16="http://schemas.microsoft.com/office/drawing/2014/main" id="{E2D50EF6-D947-4C47-9F22-F88FA4DE976B}"/>
              </a:ext>
            </a:extLst>
          </p:cNvPr>
          <p:cNvGrpSpPr/>
          <p:nvPr/>
        </p:nvGrpSpPr>
        <p:grpSpPr>
          <a:xfrm>
            <a:off x="7085410" y="2547952"/>
            <a:ext cx="992982" cy="886098"/>
            <a:chOff x="0" y="0"/>
            <a:chExt cx="1788604" cy="1788604"/>
          </a:xfrm>
        </p:grpSpPr>
        <p:grpSp>
          <p:nvGrpSpPr>
            <p:cNvPr id="53" name="Google Shape;245;p18">
              <a:extLst>
                <a:ext uri="{FF2B5EF4-FFF2-40B4-BE49-F238E27FC236}">
                  <a16:creationId xmlns:a16="http://schemas.microsoft.com/office/drawing/2014/main" id="{0ACD6299-071A-4DFF-8960-6F4F91BC2E11}"/>
                </a:ext>
              </a:extLst>
            </p:cNvPr>
            <p:cNvGrpSpPr/>
            <p:nvPr/>
          </p:nvGrpSpPr>
          <p:grpSpPr>
            <a:xfrm>
              <a:off x="0" y="0"/>
              <a:ext cx="1788604" cy="1788604"/>
              <a:chOff x="0" y="0"/>
              <a:chExt cx="812800" cy="812800"/>
            </a:xfrm>
          </p:grpSpPr>
          <p:sp>
            <p:nvSpPr>
              <p:cNvPr id="55" name="Google Shape;246;p18">
                <a:extLst>
                  <a:ext uri="{FF2B5EF4-FFF2-40B4-BE49-F238E27FC236}">
                    <a16:creationId xmlns:a16="http://schemas.microsoft.com/office/drawing/2014/main" id="{DEDFC90C-70BA-4935-9414-F79B6C4C62E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8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47;p18">
                <a:extLst>
                  <a:ext uri="{FF2B5EF4-FFF2-40B4-BE49-F238E27FC236}">
                    <a16:creationId xmlns:a16="http://schemas.microsoft.com/office/drawing/2014/main" id="{7832823B-2C95-407D-BB9A-8916E68C582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248;p18">
              <a:extLst>
                <a:ext uri="{FF2B5EF4-FFF2-40B4-BE49-F238E27FC236}">
                  <a16:creationId xmlns:a16="http://schemas.microsoft.com/office/drawing/2014/main" id="{24A71F15-7AC5-4697-91C1-F3296DDAFB3B}"/>
                </a:ext>
              </a:extLst>
            </p:cNvPr>
            <p:cNvSpPr txBox="1"/>
            <p:nvPr/>
          </p:nvSpPr>
          <p:spPr>
            <a:xfrm>
              <a:off x="252733" y="189585"/>
              <a:ext cx="1283137" cy="1304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6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30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Berkshire Swash"/>
                  <a:cs typeface="Times New Roman" panose="02020603050405020304" pitchFamily="18" charset="0"/>
                  <a:sym typeface="Berkshire Swash"/>
                </a:rPr>
                <a:t>06</a:t>
              </a:r>
              <a:endParaRPr sz="3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58" name="Google Shape;240;p18">
            <a:extLst>
              <a:ext uri="{FF2B5EF4-FFF2-40B4-BE49-F238E27FC236}">
                <a16:creationId xmlns:a16="http://schemas.microsoft.com/office/drawing/2014/main" id="{ED5CF498-FF95-4A57-8F5F-3BDC678A7966}"/>
              </a:ext>
            </a:extLst>
          </p:cNvPr>
          <p:cNvSpPr txBox="1"/>
          <p:nvPr/>
        </p:nvSpPr>
        <p:spPr>
          <a:xfrm>
            <a:off x="1168823" y="2641875"/>
            <a:ext cx="7330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6"/>
              </a:lnSpc>
              <a:buClr>
                <a:srgbClr val="000000"/>
              </a:buClr>
              <a:buFont typeface="Arial"/>
              <a:buNone/>
            </a:pPr>
            <a:r>
              <a:rPr lang="en-US" sz="3000" kern="0" dirty="0">
                <a:solidFill>
                  <a:srgbClr val="FFFFFF"/>
                </a:solidFill>
                <a:latin typeface="Times New Roman" panose="02020603050405020304" pitchFamily="18" charset="0"/>
                <a:ea typeface="Berkshire Swash"/>
                <a:cs typeface="Times New Roman" panose="02020603050405020304" pitchFamily="18" charset="0"/>
                <a:sym typeface="Berkshire Swash"/>
              </a:rPr>
              <a:t>04</a:t>
            </a:r>
            <a:endParaRPr sz="30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9" name="Google Shape;234;p18">
            <a:extLst>
              <a:ext uri="{FF2B5EF4-FFF2-40B4-BE49-F238E27FC236}">
                <a16:creationId xmlns:a16="http://schemas.microsoft.com/office/drawing/2014/main" id="{5DB731A1-A78A-412A-AC20-785B07BE8F7C}"/>
              </a:ext>
            </a:extLst>
          </p:cNvPr>
          <p:cNvSpPr txBox="1"/>
          <p:nvPr/>
        </p:nvSpPr>
        <p:spPr>
          <a:xfrm>
            <a:off x="2630834" y="6049684"/>
            <a:ext cx="388232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PRODUCT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(PREPARATION STAGE)</a:t>
            </a:r>
            <a:endParaRPr lang="id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234;p18">
            <a:extLst>
              <a:ext uri="{FF2B5EF4-FFF2-40B4-BE49-F238E27FC236}">
                <a16:creationId xmlns:a16="http://schemas.microsoft.com/office/drawing/2014/main" id="{42986F25-DC96-4499-A283-63857A3EAD64}"/>
              </a:ext>
            </a:extLst>
          </p:cNvPr>
          <p:cNvSpPr txBox="1"/>
          <p:nvPr/>
        </p:nvSpPr>
        <p:spPr>
          <a:xfrm>
            <a:off x="6068390" y="4333551"/>
            <a:ext cx="319652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PROCESS OF MAKING ECOBOOST LIQUID </a:t>
            </a:r>
            <a:endParaRPr sz="1400" b="1" kern="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63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0" decel="100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0" decel="10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8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223;p18">
            <a:extLst>
              <a:ext uri="{FF2B5EF4-FFF2-40B4-BE49-F238E27FC236}">
                <a16:creationId xmlns:a16="http://schemas.microsoft.com/office/drawing/2014/main" id="{4C873198-AB99-470C-A910-D4CD7BECF2E7}"/>
              </a:ext>
            </a:extLst>
          </p:cNvPr>
          <p:cNvGrpSpPr/>
          <p:nvPr/>
        </p:nvGrpSpPr>
        <p:grpSpPr>
          <a:xfrm>
            <a:off x="-1308248" y="196007"/>
            <a:ext cx="11760494" cy="1382113"/>
            <a:chOff x="1067194" y="-116548"/>
            <a:chExt cx="15680659" cy="1842817"/>
          </a:xfrm>
        </p:grpSpPr>
        <p:sp>
          <p:nvSpPr>
            <p:cNvPr id="32" name="Google Shape;224;p18">
              <a:extLst>
                <a:ext uri="{FF2B5EF4-FFF2-40B4-BE49-F238E27FC236}">
                  <a16:creationId xmlns:a16="http://schemas.microsoft.com/office/drawing/2014/main" id="{B489AD6C-C341-409D-8DBA-F73A84EAC511}"/>
                </a:ext>
              </a:extLst>
            </p:cNvPr>
            <p:cNvSpPr txBox="1"/>
            <p:nvPr/>
          </p:nvSpPr>
          <p:spPr>
            <a:xfrm>
              <a:off x="1067194" y="335457"/>
              <a:ext cx="15680659" cy="88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3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3600" b="1" kern="0" dirty="0">
                  <a:latin typeface="Times New Roman" panose="02020603050405020304" pitchFamily="18" charset="0"/>
                  <a:ea typeface="Berkshire Swash"/>
                  <a:cs typeface="Times New Roman" panose="02020603050405020304" pitchFamily="18" charset="0"/>
                  <a:sym typeface="Berkshire Swash"/>
                </a:rPr>
                <a:t>Agenda Page</a:t>
              </a:r>
              <a:endParaRPr sz="8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3" name="Google Shape;225;p18">
              <a:extLst>
                <a:ext uri="{FF2B5EF4-FFF2-40B4-BE49-F238E27FC236}">
                  <a16:creationId xmlns:a16="http://schemas.microsoft.com/office/drawing/2014/main" id="{32587E2C-FC0A-463B-9771-693BF7291711}"/>
                </a:ext>
              </a:extLst>
            </p:cNvPr>
            <p:cNvSpPr/>
            <p:nvPr/>
          </p:nvSpPr>
          <p:spPr>
            <a:xfrm>
              <a:off x="7487774" y="-116548"/>
              <a:ext cx="2839500" cy="557252"/>
            </a:xfrm>
            <a:custGeom>
              <a:avLst/>
              <a:gdLst/>
              <a:ahLst/>
              <a:cxnLst/>
              <a:rect l="l" t="t" r="r" b="b"/>
              <a:pathLst>
                <a:path w="2839500" h="557252" extrusionOk="0">
                  <a:moveTo>
                    <a:pt x="0" y="0"/>
                  </a:moveTo>
                  <a:lnTo>
                    <a:pt x="2839499" y="0"/>
                  </a:lnTo>
                  <a:lnTo>
                    <a:pt x="2839499" y="557252"/>
                  </a:lnTo>
                  <a:lnTo>
                    <a:pt x="0" y="5572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4" name="Google Shape;226;p18">
              <a:extLst>
                <a:ext uri="{FF2B5EF4-FFF2-40B4-BE49-F238E27FC236}">
                  <a16:creationId xmlns:a16="http://schemas.microsoft.com/office/drawing/2014/main" id="{F6D3865A-F2F7-4B72-815B-11921339DD1B}"/>
                </a:ext>
              </a:extLst>
            </p:cNvPr>
            <p:cNvSpPr/>
            <p:nvPr/>
          </p:nvSpPr>
          <p:spPr>
            <a:xfrm rot="10800000" flipH="1">
              <a:off x="7487773" y="1169017"/>
              <a:ext cx="2839500" cy="557252"/>
            </a:xfrm>
            <a:custGeom>
              <a:avLst/>
              <a:gdLst/>
              <a:ahLst/>
              <a:cxnLst/>
              <a:rect l="l" t="t" r="r" b="b"/>
              <a:pathLst>
                <a:path w="2839500" h="557252" extrusionOk="0">
                  <a:moveTo>
                    <a:pt x="0" y="557252"/>
                  </a:moveTo>
                  <a:lnTo>
                    <a:pt x="2839499" y="557252"/>
                  </a:lnTo>
                  <a:lnTo>
                    <a:pt x="2839499" y="0"/>
                  </a:lnTo>
                  <a:lnTo>
                    <a:pt x="0" y="0"/>
                  </a:lnTo>
                  <a:lnTo>
                    <a:pt x="0" y="557252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35" name="Google Shape;227;p18">
            <a:extLst>
              <a:ext uri="{FF2B5EF4-FFF2-40B4-BE49-F238E27FC236}">
                <a16:creationId xmlns:a16="http://schemas.microsoft.com/office/drawing/2014/main" id="{E9DF0811-80B5-492D-85B4-D5B4620251D3}"/>
              </a:ext>
            </a:extLst>
          </p:cNvPr>
          <p:cNvSpPr/>
          <p:nvPr/>
        </p:nvSpPr>
        <p:spPr>
          <a:xfrm>
            <a:off x="6477" y="1676399"/>
            <a:ext cx="3057740" cy="2681812"/>
          </a:xfrm>
          <a:custGeom>
            <a:avLst/>
            <a:gdLst/>
            <a:ahLst/>
            <a:cxnLst/>
            <a:rect l="l" t="t" r="r" b="b"/>
            <a:pathLst>
              <a:path w="3518414" h="3531658" extrusionOk="0">
                <a:moveTo>
                  <a:pt x="0" y="0"/>
                </a:moveTo>
                <a:lnTo>
                  <a:pt x="3518414" y="0"/>
                </a:lnTo>
                <a:lnTo>
                  <a:pt x="3518414" y="3531658"/>
                </a:lnTo>
                <a:lnTo>
                  <a:pt x="0" y="3531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7" name="Google Shape;229;p18">
            <a:extLst>
              <a:ext uri="{FF2B5EF4-FFF2-40B4-BE49-F238E27FC236}">
                <a16:creationId xmlns:a16="http://schemas.microsoft.com/office/drawing/2014/main" id="{BF322CCB-C8B2-4FC6-8374-B5CE17146B78}"/>
              </a:ext>
            </a:extLst>
          </p:cNvPr>
          <p:cNvGrpSpPr/>
          <p:nvPr/>
        </p:nvGrpSpPr>
        <p:grpSpPr>
          <a:xfrm>
            <a:off x="1050213" y="2547952"/>
            <a:ext cx="1029247" cy="951382"/>
            <a:chOff x="0" y="0"/>
            <a:chExt cx="812800" cy="812800"/>
          </a:xfrm>
        </p:grpSpPr>
        <p:sp>
          <p:nvSpPr>
            <p:cNvPr id="39" name="Google Shape;230;p18">
              <a:extLst>
                <a:ext uri="{FF2B5EF4-FFF2-40B4-BE49-F238E27FC236}">
                  <a16:creationId xmlns:a16="http://schemas.microsoft.com/office/drawing/2014/main" id="{6FA21692-DE90-481D-BBDE-FD7AE33A37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31;p18">
              <a:extLst>
                <a:ext uri="{FF2B5EF4-FFF2-40B4-BE49-F238E27FC236}">
                  <a16:creationId xmlns:a16="http://schemas.microsoft.com/office/drawing/2014/main" id="{388DCE2E-C2F4-42F8-B0EB-2F1644E18B7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234;p18">
            <a:extLst>
              <a:ext uri="{FF2B5EF4-FFF2-40B4-BE49-F238E27FC236}">
                <a16:creationId xmlns:a16="http://schemas.microsoft.com/office/drawing/2014/main" id="{2A3E0695-6745-45B9-8CC6-2A13828AABF6}"/>
              </a:ext>
            </a:extLst>
          </p:cNvPr>
          <p:cNvSpPr txBox="1"/>
          <p:nvPr/>
        </p:nvSpPr>
        <p:spPr>
          <a:xfrm>
            <a:off x="109779" y="4418389"/>
            <a:ext cx="2827986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ECOBOOST LIQUID APPLICATION </a:t>
            </a:r>
          </a:p>
          <a:p>
            <a:pPr algn="ctr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ON THE PLANTS</a:t>
            </a:r>
          </a:p>
          <a:p>
            <a:pPr algn="ctr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2000" b="1" kern="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3" name="Google Shape;235;p18">
            <a:extLst>
              <a:ext uri="{FF2B5EF4-FFF2-40B4-BE49-F238E27FC236}">
                <a16:creationId xmlns:a16="http://schemas.microsoft.com/office/drawing/2014/main" id="{DFA3C37F-1989-4849-AE54-A9B971C4CF40}"/>
              </a:ext>
            </a:extLst>
          </p:cNvPr>
          <p:cNvSpPr/>
          <p:nvPr/>
        </p:nvSpPr>
        <p:spPr>
          <a:xfrm>
            <a:off x="2962060" y="3367872"/>
            <a:ext cx="3057740" cy="2651928"/>
          </a:xfrm>
          <a:custGeom>
            <a:avLst/>
            <a:gdLst/>
            <a:ahLst/>
            <a:cxnLst/>
            <a:rect l="l" t="t" r="r" b="b"/>
            <a:pathLst>
              <a:path w="3518414" h="3531658" extrusionOk="0">
                <a:moveTo>
                  <a:pt x="0" y="0"/>
                </a:moveTo>
                <a:lnTo>
                  <a:pt x="3518414" y="0"/>
                </a:lnTo>
                <a:lnTo>
                  <a:pt x="3518414" y="3531657"/>
                </a:lnTo>
                <a:lnTo>
                  <a:pt x="0" y="35316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236;p18">
            <a:extLst>
              <a:ext uri="{FF2B5EF4-FFF2-40B4-BE49-F238E27FC236}">
                <a16:creationId xmlns:a16="http://schemas.microsoft.com/office/drawing/2014/main" id="{31A530FE-6896-4F6F-A431-E4E7E510CB68}"/>
              </a:ext>
            </a:extLst>
          </p:cNvPr>
          <p:cNvGrpSpPr/>
          <p:nvPr/>
        </p:nvGrpSpPr>
        <p:grpSpPr>
          <a:xfrm>
            <a:off x="3980022" y="4245196"/>
            <a:ext cx="1021818" cy="953129"/>
            <a:chOff x="0" y="0"/>
            <a:chExt cx="1788604" cy="1788604"/>
          </a:xfrm>
        </p:grpSpPr>
        <p:grpSp>
          <p:nvGrpSpPr>
            <p:cNvPr id="45" name="Google Shape;237;p18">
              <a:extLst>
                <a:ext uri="{FF2B5EF4-FFF2-40B4-BE49-F238E27FC236}">
                  <a16:creationId xmlns:a16="http://schemas.microsoft.com/office/drawing/2014/main" id="{D3B4774B-8296-4D4A-86FB-8F54AC9F6C34}"/>
                </a:ext>
              </a:extLst>
            </p:cNvPr>
            <p:cNvGrpSpPr/>
            <p:nvPr/>
          </p:nvGrpSpPr>
          <p:grpSpPr>
            <a:xfrm>
              <a:off x="0" y="0"/>
              <a:ext cx="1788604" cy="1788604"/>
              <a:chOff x="0" y="0"/>
              <a:chExt cx="812800" cy="812800"/>
            </a:xfrm>
          </p:grpSpPr>
          <p:sp>
            <p:nvSpPr>
              <p:cNvPr id="47" name="Google Shape;238;p18">
                <a:extLst>
                  <a:ext uri="{FF2B5EF4-FFF2-40B4-BE49-F238E27FC236}">
                    <a16:creationId xmlns:a16="http://schemas.microsoft.com/office/drawing/2014/main" id="{6F3422FB-A0BE-4370-AE8A-A896298D73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8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39;p18">
                <a:extLst>
                  <a:ext uri="{FF2B5EF4-FFF2-40B4-BE49-F238E27FC236}">
                    <a16:creationId xmlns:a16="http://schemas.microsoft.com/office/drawing/2014/main" id="{69AB314B-7740-4BE0-BDB5-187A5B87CF2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" name="Google Shape;240;p18">
              <a:extLst>
                <a:ext uri="{FF2B5EF4-FFF2-40B4-BE49-F238E27FC236}">
                  <a16:creationId xmlns:a16="http://schemas.microsoft.com/office/drawing/2014/main" id="{7B57BBF8-4E26-4CB4-86B4-7310E0F450A5}"/>
                </a:ext>
              </a:extLst>
            </p:cNvPr>
            <p:cNvSpPr txBox="1"/>
            <p:nvPr/>
          </p:nvSpPr>
          <p:spPr>
            <a:xfrm>
              <a:off x="252733" y="330755"/>
              <a:ext cx="1283135" cy="1212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6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30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Berkshire Swash"/>
                  <a:cs typeface="Times New Roman" panose="02020603050405020304" pitchFamily="18" charset="0"/>
                  <a:sym typeface="Berkshire Swash"/>
                </a:rPr>
                <a:t>08</a:t>
              </a:r>
              <a:endParaRPr sz="3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51" name="Google Shape;243;p18">
            <a:extLst>
              <a:ext uri="{FF2B5EF4-FFF2-40B4-BE49-F238E27FC236}">
                <a16:creationId xmlns:a16="http://schemas.microsoft.com/office/drawing/2014/main" id="{ECE74739-4E70-4B44-AB6E-F50B5F7EA05D}"/>
              </a:ext>
            </a:extLst>
          </p:cNvPr>
          <p:cNvSpPr/>
          <p:nvPr/>
        </p:nvSpPr>
        <p:spPr>
          <a:xfrm>
            <a:off x="6172200" y="1676400"/>
            <a:ext cx="2893609" cy="2681812"/>
          </a:xfrm>
          <a:custGeom>
            <a:avLst/>
            <a:gdLst/>
            <a:ahLst/>
            <a:cxnLst/>
            <a:rect l="l" t="t" r="r" b="b"/>
            <a:pathLst>
              <a:path w="3518414" h="3531658" extrusionOk="0">
                <a:moveTo>
                  <a:pt x="0" y="0"/>
                </a:moveTo>
                <a:lnTo>
                  <a:pt x="3518413" y="0"/>
                </a:lnTo>
                <a:lnTo>
                  <a:pt x="3518413" y="3531658"/>
                </a:lnTo>
                <a:lnTo>
                  <a:pt x="0" y="3531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" name="Google Shape;244;p18">
            <a:extLst>
              <a:ext uri="{FF2B5EF4-FFF2-40B4-BE49-F238E27FC236}">
                <a16:creationId xmlns:a16="http://schemas.microsoft.com/office/drawing/2014/main" id="{E2D50EF6-D947-4C47-9F22-F88FA4DE976B}"/>
              </a:ext>
            </a:extLst>
          </p:cNvPr>
          <p:cNvGrpSpPr/>
          <p:nvPr/>
        </p:nvGrpSpPr>
        <p:grpSpPr>
          <a:xfrm>
            <a:off x="7085410" y="2547952"/>
            <a:ext cx="992982" cy="886098"/>
            <a:chOff x="0" y="0"/>
            <a:chExt cx="1788604" cy="1788604"/>
          </a:xfrm>
        </p:grpSpPr>
        <p:grpSp>
          <p:nvGrpSpPr>
            <p:cNvPr id="53" name="Google Shape;245;p18">
              <a:extLst>
                <a:ext uri="{FF2B5EF4-FFF2-40B4-BE49-F238E27FC236}">
                  <a16:creationId xmlns:a16="http://schemas.microsoft.com/office/drawing/2014/main" id="{0ACD6299-071A-4DFF-8960-6F4F91BC2E11}"/>
                </a:ext>
              </a:extLst>
            </p:cNvPr>
            <p:cNvGrpSpPr/>
            <p:nvPr/>
          </p:nvGrpSpPr>
          <p:grpSpPr>
            <a:xfrm>
              <a:off x="0" y="0"/>
              <a:ext cx="1788604" cy="1788604"/>
              <a:chOff x="0" y="0"/>
              <a:chExt cx="812800" cy="812800"/>
            </a:xfrm>
          </p:grpSpPr>
          <p:sp>
            <p:nvSpPr>
              <p:cNvPr id="55" name="Google Shape;246;p18">
                <a:extLst>
                  <a:ext uri="{FF2B5EF4-FFF2-40B4-BE49-F238E27FC236}">
                    <a16:creationId xmlns:a16="http://schemas.microsoft.com/office/drawing/2014/main" id="{DEDFC90C-70BA-4935-9414-F79B6C4C62E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88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47;p18">
                <a:extLst>
                  <a:ext uri="{FF2B5EF4-FFF2-40B4-BE49-F238E27FC236}">
                    <a16:creationId xmlns:a16="http://schemas.microsoft.com/office/drawing/2014/main" id="{7832823B-2C95-407D-BB9A-8916E68C582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248;p18">
              <a:extLst>
                <a:ext uri="{FF2B5EF4-FFF2-40B4-BE49-F238E27FC236}">
                  <a16:creationId xmlns:a16="http://schemas.microsoft.com/office/drawing/2014/main" id="{24A71F15-7AC5-4697-91C1-F3296DDAFB3B}"/>
                </a:ext>
              </a:extLst>
            </p:cNvPr>
            <p:cNvSpPr txBox="1"/>
            <p:nvPr/>
          </p:nvSpPr>
          <p:spPr>
            <a:xfrm>
              <a:off x="252733" y="189585"/>
              <a:ext cx="1283137" cy="1304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6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3000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Berkshire Swash"/>
                  <a:cs typeface="Times New Roman" panose="02020603050405020304" pitchFamily="18" charset="0"/>
                  <a:sym typeface="Berkshire Swash"/>
                </a:rPr>
                <a:t>09</a:t>
              </a:r>
              <a:endParaRPr sz="3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58" name="Google Shape;240;p18">
            <a:extLst>
              <a:ext uri="{FF2B5EF4-FFF2-40B4-BE49-F238E27FC236}">
                <a16:creationId xmlns:a16="http://schemas.microsoft.com/office/drawing/2014/main" id="{ED5CF498-FF95-4A57-8F5F-3BDC678A7966}"/>
              </a:ext>
            </a:extLst>
          </p:cNvPr>
          <p:cNvSpPr txBox="1"/>
          <p:nvPr/>
        </p:nvSpPr>
        <p:spPr>
          <a:xfrm>
            <a:off x="1168823" y="2641875"/>
            <a:ext cx="7330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6"/>
              </a:lnSpc>
              <a:buClr>
                <a:srgbClr val="000000"/>
              </a:buClr>
              <a:buFont typeface="Arial"/>
              <a:buNone/>
            </a:pPr>
            <a:r>
              <a:rPr lang="en-US" sz="3000" kern="0" dirty="0">
                <a:solidFill>
                  <a:srgbClr val="FFFFFF"/>
                </a:solidFill>
                <a:latin typeface="Times New Roman" panose="02020603050405020304" pitchFamily="18" charset="0"/>
                <a:ea typeface="Berkshire Swash"/>
                <a:cs typeface="Times New Roman" panose="02020603050405020304" pitchFamily="18" charset="0"/>
                <a:sym typeface="Berkshire Swash"/>
              </a:rPr>
              <a:t>07</a:t>
            </a:r>
            <a:endParaRPr sz="30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9" name="Google Shape;234;p18">
            <a:extLst>
              <a:ext uri="{FF2B5EF4-FFF2-40B4-BE49-F238E27FC236}">
                <a16:creationId xmlns:a16="http://schemas.microsoft.com/office/drawing/2014/main" id="{5DB731A1-A78A-412A-AC20-785B07BE8F7C}"/>
              </a:ext>
            </a:extLst>
          </p:cNvPr>
          <p:cNvSpPr txBox="1"/>
          <p:nvPr/>
        </p:nvSpPr>
        <p:spPr>
          <a:xfrm>
            <a:off x="2630834" y="6049684"/>
            <a:ext cx="388232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id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MULTIDISCIPLINARY APPLICATION TABLE</a:t>
            </a:r>
          </a:p>
        </p:txBody>
      </p:sp>
      <p:sp>
        <p:nvSpPr>
          <p:cNvPr id="60" name="Google Shape;234;p18">
            <a:extLst>
              <a:ext uri="{FF2B5EF4-FFF2-40B4-BE49-F238E27FC236}">
                <a16:creationId xmlns:a16="http://schemas.microsoft.com/office/drawing/2014/main" id="{42986F25-DC96-4499-A283-63857A3EAD64}"/>
              </a:ext>
            </a:extLst>
          </p:cNvPr>
          <p:cNvSpPr txBox="1"/>
          <p:nvPr/>
        </p:nvSpPr>
        <p:spPr>
          <a:xfrm>
            <a:off x="6260769" y="4323041"/>
            <a:ext cx="296532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Q&amp;A SESSION AND CLOSING</a:t>
            </a:r>
            <a:endParaRPr sz="1400" b="1" kern="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40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8" grpId="0"/>
      <p:bldP spid="59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27F0-1577-4C61-83B6-57C33D91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6858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Matter?</a:t>
            </a:r>
            <a:endParaRPr lang="en-ID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FCC62-4395-4949-9BA6-825BE9D2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34814"/>
            <a:ext cx="6762750" cy="3780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65220A-D403-4C63-AE02-44358551A67D}"/>
              </a:ext>
            </a:extLst>
          </p:cNvPr>
          <p:cNvSpPr txBox="1"/>
          <p:nvPr/>
        </p:nvSpPr>
        <p:spPr>
          <a:xfrm>
            <a:off x="2667000" y="5153854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 </a:t>
            </a:r>
            <a:r>
              <a:rPr lang="en-ID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invalidUrl="https: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Tribun-Medan.com</a:t>
            </a:r>
            <a:r>
              <a:rPr lang="en-ID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ircular Arrow 29">
            <a:extLst>
              <a:ext uri="{FF2B5EF4-FFF2-40B4-BE49-F238E27FC236}">
                <a16:creationId xmlns:a16="http://schemas.microsoft.com/office/drawing/2014/main" id="{C8373359-9FA1-4205-929C-A04E68EDD0E0}"/>
              </a:ext>
            </a:extLst>
          </p:cNvPr>
          <p:cNvSpPr/>
          <p:nvPr/>
        </p:nvSpPr>
        <p:spPr>
          <a:xfrm rot="16200000" flipH="1">
            <a:off x="438150" y="4762500"/>
            <a:ext cx="1600200" cy="1447800"/>
          </a:xfrm>
          <a:prstGeom prst="circular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C6596-FADF-43A9-843E-E33D247D7C25}"/>
              </a:ext>
            </a:extLst>
          </p:cNvPr>
          <p:cNvSpPr txBox="1"/>
          <p:nvPr/>
        </p:nvSpPr>
        <p:spPr>
          <a:xfrm>
            <a:off x="1295400" y="5804237"/>
            <a:ext cx="6610350" cy="7078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garbage scattered in the kampung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market causes the environment to become dirty and polluted.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85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57200" y="92870"/>
            <a:ext cx="8229600" cy="645417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egative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d-ID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mpact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57200" y="15240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8" descr="D:\YENNI\IMG-20191103-WA0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14401"/>
            <a:ext cx="3657600" cy="1864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5791158" y="1333800"/>
            <a:ext cx="2361600" cy="1447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Pile of garbage</a:t>
            </a:r>
            <a:endParaRPr lang="id-ID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867401" y="3200400"/>
            <a:ext cx="2361600" cy="1447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Unpleasant Odor</a:t>
            </a:r>
            <a:endParaRPr lang="id-ID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 flipH="1">
            <a:off x="5867401" y="4974431"/>
            <a:ext cx="2362199" cy="1447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Flies carry disease</a:t>
            </a:r>
            <a:endParaRPr lang="id-ID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048000"/>
            <a:ext cx="3733800" cy="1643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4876800"/>
            <a:ext cx="3809958" cy="1643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>
            <a:off x="4495800" y="1828800"/>
            <a:ext cx="1219200" cy="4572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/>
          </a:p>
        </p:txBody>
      </p:sp>
      <p:sp>
        <p:nvSpPr>
          <p:cNvPr id="15" name="Right Arrow 14"/>
          <p:cNvSpPr/>
          <p:nvPr/>
        </p:nvSpPr>
        <p:spPr>
          <a:xfrm>
            <a:off x="4572000" y="5469731"/>
            <a:ext cx="1219200" cy="4572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/>
          </a:p>
        </p:txBody>
      </p:sp>
      <p:sp>
        <p:nvSpPr>
          <p:cNvPr id="16" name="Right Arrow 15"/>
          <p:cNvSpPr/>
          <p:nvPr/>
        </p:nvSpPr>
        <p:spPr>
          <a:xfrm>
            <a:off x="4572000" y="3695700"/>
            <a:ext cx="1219200" cy="45720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/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E551-5C61-4B49-B79E-C6D2AFA0E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44214"/>
            <a:ext cx="8610600" cy="6096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Composition of Waste in Indonesia by Type</a:t>
            </a:r>
            <a:endParaRPr lang="en-ID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9E262-9622-49F5-A73D-462360A00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" t="30741" r="38333" b="7037"/>
          <a:stretch/>
        </p:blipFill>
        <p:spPr>
          <a:xfrm>
            <a:off x="914400" y="2209800"/>
            <a:ext cx="7010400" cy="4267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923213-A821-4533-A844-903154355570}"/>
              </a:ext>
            </a:extLst>
          </p:cNvPr>
          <p:cNvSpPr/>
          <p:nvPr/>
        </p:nvSpPr>
        <p:spPr>
          <a:xfrm>
            <a:off x="1066800" y="2364829"/>
            <a:ext cx="65532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2F6D40-25B4-4966-89FF-1891EC59AE6A}"/>
              </a:ext>
            </a:extLst>
          </p:cNvPr>
          <p:cNvCxnSpPr/>
          <p:nvPr/>
        </p:nvCxnSpPr>
        <p:spPr>
          <a:xfrm flipV="1">
            <a:off x="4953000" y="1831429"/>
            <a:ext cx="609600" cy="5334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7ED221-CC39-49E6-B344-F5B0389EA5DA}"/>
              </a:ext>
            </a:extLst>
          </p:cNvPr>
          <p:cNvSpPr txBox="1"/>
          <p:nvPr/>
        </p:nvSpPr>
        <p:spPr>
          <a:xfrm>
            <a:off x="2190750" y="1311749"/>
            <a:ext cx="674370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data from the Ministry of Environment and Forestry (KLHK)</a:t>
            </a:r>
            <a:endParaRPr lang="en-ID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12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2028491"/>
              </p:ext>
            </p:extLst>
          </p:nvPr>
        </p:nvGraphicFramePr>
        <p:xfrm>
          <a:off x="924910" y="1219200"/>
          <a:ext cx="7772400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C4F83F5-412C-4FFB-BF37-544A645CEEF5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533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So, </a:t>
            </a:r>
            <a:r>
              <a: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what's the goal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?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28600"/>
            <a:ext cx="8229600" cy="533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BENEFITS</a:t>
            </a:r>
          </a:p>
        </p:txBody>
      </p:sp>
      <p:pic>
        <p:nvPicPr>
          <p:cNvPr id="8" name="Picture 17" descr="Hasil gambar untuk GAMBAR TANAMAN BUAH JAMBU MAD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2150" y="1143000"/>
            <a:ext cx="3200400" cy="2895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19" descr="Hasil gambar untuk gambar tanama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7950" y="3833813"/>
            <a:ext cx="3352800" cy="27193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 descr="Hasil gambar untuk GAMBAR TANAMAN SAYURA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143" y="1110018"/>
            <a:ext cx="3206750" cy="2895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13" descr="Hasil gambar untuk GAMBAR TANAMAN SAYURA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3733800"/>
            <a:ext cx="3124200" cy="2819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606</Words>
  <Application>Microsoft Office PowerPoint</Application>
  <PresentationFormat>On-screen Show (4:3)</PresentationFormat>
  <Paragraphs>105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Calibri</vt:lpstr>
      <vt:lpstr>Cambria</vt:lpstr>
      <vt:lpstr>Cambria Math</vt:lpstr>
      <vt:lpstr>Fira Sans Condensed SemiBold</vt:lpstr>
      <vt:lpstr>Impact</vt:lpstr>
      <vt:lpstr>Symbol</vt:lpstr>
      <vt:lpstr>Times New Roman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What’s The Matter?</vt:lpstr>
      <vt:lpstr>Negative Impact</vt:lpstr>
      <vt:lpstr>The Composition of Waste in Indonesia by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OF MAKING ECOBOOST LIQUID  (How To Make)</vt:lpstr>
      <vt:lpstr>PowerPoint Presentation</vt:lpstr>
      <vt:lpstr>Mix 500 ml of leachate water into 5 liters of water, then stir evenly. after that the mixture can be poured into the plant.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NINING</dc:creator>
  <cp:lastModifiedBy>hp77victus@outlook.com</cp:lastModifiedBy>
  <cp:revision>70</cp:revision>
  <dcterms:created xsi:type="dcterms:W3CDTF">2019-11-05T09:49:19Z</dcterms:created>
  <dcterms:modified xsi:type="dcterms:W3CDTF">2024-03-26T20:35:34Z</dcterms:modified>
</cp:coreProperties>
</file>